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79" r:id="rId11"/>
    <p:sldId id="265" r:id="rId12"/>
    <p:sldId id="266" r:id="rId13"/>
    <p:sldId id="267" r:id="rId14"/>
    <p:sldId id="268" r:id="rId15"/>
    <p:sldId id="277" r:id="rId16"/>
    <p:sldId id="269" r:id="rId17"/>
    <p:sldId id="278" r:id="rId18"/>
    <p:sldId id="270" r:id="rId19"/>
    <p:sldId id="271" r:id="rId20"/>
    <p:sldId id="272" r:id="rId21"/>
    <p:sldId id="273" r:id="rId22"/>
    <p:sldId id="274" r:id="rId23"/>
    <p:sldId id="275" r:id="rId24"/>
    <p:sldId id="276" r:id="rId25"/>
  </p:sldIdLst>
  <p:sldSz cx="12192000" cy="6858000"/>
  <p:notesSz cx="6858000" cy="12192000"/>
  <p:embeddedFontLst>
    <p:embeddedFont>
      <p:font typeface="MiSans" panose="020B0604020202020204" charset="-122"/>
      <p:regular r:id="rId27"/>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2" d="100"/>
          <a:sy n="82" d="100"/>
        </p:scale>
        <p:origin x="69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363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pg.png"/>
          <p:cNvPicPr>
            <a:picLocks noChangeAspect="1"/>
          </p:cNvPicPr>
          <p:nvPr/>
        </p:nvPicPr>
        <p:blipFill>
          <a:blip r:embed="rId3"/>
          <a:srcRect l="3" r="3"/>
          <a:stretch/>
        </p:blipFill>
        <p:spPr>
          <a:xfrm>
            <a:off x="-15875" y="-4445"/>
            <a:ext cx="12233910" cy="6859905"/>
          </a:xfrm>
          <a:prstGeom prst="rect">
            <a:avLst/>
          </a:prstGeom>
        </p:spPr>
      </p:pic>
      <p:sp>
        <p:nvSpPr>
          <p:cNvPr id="3" name="Text 0"/>
          <p:cNvSpPr/>
          <p:nvPr/>
        </p:nvSpPr>
        <p:spPr>
          <a:xfrm>
            <a:off x="2842895" y="2765425"/>
            <a:ext cx="6506210" cy="1549400"/>
          </a:xfrm>
          <a:prstGeom prst="rect">
            <a:avLst/>
          </a:prstGeom>
          <a:noFill/>
          <a:ln/>
        </p:spPr>
        <p:txBody>
          <a:bodyPr wrap="square" lIns="91440" tIns="45720" rIns="91440" bIns="45720" rtlCol="0" anchor="t">
            <a:spAutoFit/>
          </a:bodyPr>
          <a:lstStyle/>
          <a:p>
            <a:pPr algn="ctr">
              <a:lnSpc>
                <a:spcPct val="100000"/>
              </a:lnSpc>
            </a:pPr>
            <a:r>
              <a:rPr lang="en-US" sz="4800" b="1" dirty="0">
                <a:solidFill>
                  <a:srgbClr val="FFFFFF"/>
                </a:solidFill>
                <a:latin typeface="MiSans" pitchFamily="34" charset="0"/>
                <a:ea typeface="MiSans" pitchFamily="34" charset="-122"/>
                <a:cs typeface="MiSans" pitchFamily="34" charset="-120"/>
              </a:rPr>
              <a:t>Unlocking Hit Songs: Data-Driven Insights</a:t>
            </a:r>
            <a:endParaRPr lang="en-US" sz="1600" dirty="0"/>
          </a:p>
        </p:txBody>
      </p:sp>
      <p:sp>
        <p:nvSpPr>
          <p:cNvPr id="4" name="Shape 1"/>
          <p:cNvSpPr/>
          <p:nvPr/>
        </p:nvSpPr>
        <p:spPr>
          <a:xfrm>
            <a:off x="4926958" y="4684395"/>
            <a:ext cx="2337402" cy="502920"/>
          </a:xfrm>
          <a:prstGeom prst="roundRect">
            <a:avLst>
              <a:gd name="adj" fmla="val 50000"/>
            </a:avLst>
          </a:prstGeom>
          <a:solidFill>
            <a:srgbClr val="000000">
              <a:alpha val="0"/>
            </a:srgbClr>
          </a:solidFill>
          <a:ln w="19050">
            <a:solidFill>
              <a:srgbClr val="FFFFFF"/>
            </a:solidFill>
            <a:prstDash val="solid"/>
          </a:ln>
        </p:spPr>
        <p:txBody>
          <a:bodyPr/>
          <a:lstStyle/>
          <a:p>
            <a:endParaRPr lang="pt-BR" dirty="0"/>
          </a:p>
        </p:txBody>
      </p:sp>
      <p:sp>
        <p:nvSpPr>
          <p:cNvPr id="5" name="Text 2"/>
          <p:cNvSpPr/>
          <p:nvPr/>
        </p:nvSpPr>
        <p:spPr>
          <a:xfrm>
            <a:off x="4926958" y="4684395"/>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3"/>
          <p:cNvSpPr/>
          <p:nvPr/>
        </p:nvSpPr>
        <p:spPr>
          <a:xfrm>
            <a:off x="4889500" y="4736465"/>
            <a:ext cx="2413000" cy="40011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Luis Martins</a:t>
            </a:r>
            <a:endParaRPr lang="en-US" sz="1600" dirty="0"/>
          </a:p>
        </p:txBody>
      </p:sp>
      <p:sp>
        <p:nvSpPr>
          <p:cNvPr id="7" name="Shape 4"/>
          <p:cNvSpPr/>
          <p:nvPr/>
        </p:nvSpPr>
        <p:spPr>
          <a:xfrm>
            <a:off x="4926958" y="5387340"/>
            <a:ext cx="2337402" cy="502920"/>
          </a:xfrm>
          <a:prstGeom prst="roundRect">
            <a:avLst>
              <a:gd name="adj" fmla="val 50000"/>
            </a:avLst>
          </a:prstGeom>
          <a:solidFill>
            <a:srgbClr val="000000">
              <a:alpha val="0"/>
            </a:srgbClr>
          </a:solidFill>
          <a:ln w="19050">
            <a:solidFill>
              <a:srgbClr val="FFFFFF"/>
            </a:solidFill>
            <a:prstDash val="solid"/>
          </a:ln>
        </p:spPr>
        <p:txBody>
          <a:bodyPr/>
          <a:lstStyle/>
          <a:p>
            <a:endParaRPr lang="pt-BR"/>
          </a:p>
        </p:txBody>
      </p:sp>
      <p:sp>
        <p:nvSpPr>
          <p:cNvPr id="8" name="Text 5"/>
          <p:cNvSpPr/>
          <p:nvPr/>
        </p:nvSpPr>
        <p:spPr>
          <a:xfrm>
            <a:off x="4926958" y="5387340"/>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4889500" y="5439410"/>
            <a:ext cx="2413000" cy="40011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25/11/2025</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09-28-15:22:10-d3ce48gs8jdo4os5dd80.png">
            <a:extLst>
              <a:ext uri="{FF2B5EF4-FFF2-40B4-BE49-F238E27FC236}">
                <a16:creationId xmlns:a16="http://schemas.microsoft.com/office/drawing/2014/main" id="{DA2D7513-AA9E-E3F6-30D4-3A0D449A47BC}"/>
              </a:ext>
            </a:extLst>
          </p:cNvPr>
          <p:cNvPicPr>
            <a:picLocks noChangeAspect="1"/>
          </p:cNvPicPr>
          <p:nvPr/>
        </p:nvPicPr>
        <p:blipFill>
          <a:blip r:embed="rId2"/>
          <a:srcRect l="3" r="3"/>
          <a:stretch/>
        </p:blipFill>
        <p:spPr>
          <a:xfrm>
            <a:off x="-20955" y="-12065"/>
            <a:ext cx="12203430" cy="6897370"/>
          </a:xfrm>
          <a:prstGeom prst="rect">
            <a:avLst/>
          </a:prstGeom>
        </p:spPr>
      </p:pic>
      <p:pic>
        <p:nvPicPr>
          <p:cNvPr id="2050" name="Picture 2" descr="An overview of CRISP-DM methodology: How to lead a Data Science Project |  by Matheus Laranjeira | Medium">
            <a:extLst>
              <a:ext uri="{FF2B5EF4-FFF2-40B4-BE49-F238E27FC236}">
                <a16:creationId xmlns:a16="http://schemas.microsoft.com/office/drawing/2014/main" id="{5B26DBD8-AB49-1A1B-A26C-0C051A84903D}"/>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903413" y="0"/>
            <a:ext cx="8383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115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0-d3ce48gs8jdo4os5dd80.png"/>
          <p:cNvPicPr>
            <a:picLocks noChangeAspect="1"/>
          </p:cNvPicPr>
          <p:nvPr/>
        </p:nvPicPr>
        <p:blipFill>
          <a:blip r:embed="rId3"/>
          <a:srcRect l="3" r="3"/>
          <a:stretch/>
        </p:blipFill>
        <p:spPr>
          <a:xfrm>
            <a:off x="-20955" y="-12065"/>
            <a:ext cx="12203430" cy="6897370"/>
          </a:xfrm>
          <a:prstGeom prst="rect">
            <a:avLst/>
          </a:prstGeom>
        </p:spPr>
      </p:pic>
      <p:sp>
        <p:nvSpPr>
          <p:cNvPr id="5" name="Text 2"/>
          <p:cNvSpPr/>
          <p:nvPr/>
        </p:nvSpPr>
        <p:spPr>
          <a:xfrm>
            <a:off x="667385" y="524510"/>
            <a:ext cx="6272530" cy="47744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CRISP-DM Pipeline</a:t>
            </a:r>
            <a:endParaRPr lang="en-US" sz="1600" dirty="0"/>
          </a:p>
        </p:txBody>
      </p:sp>
      <p:pic>
        <p:nvPicPr>
          <p:cNvPr id="6" name="Image 1" descr="https://kimi-img.moonshot.cn/pub/slides/slides_tmpl/image/25-09-28-15:22:10-d3ce48gs8jdo4os5dd90.png"/>
          <p:cNvPicPr>
            <a:picLocks noChangeAspect="1"/>
          </p:cNvPicPr>
          <p:nvPr/>
        </p:nvPicPr>
        <p:blipFill>
          <a:blip r:embed="rId4"/>
          <a:srcRect/>
          <a:stretch/>
        </p:blipFill>
        <p:spPr>
          <a:xfrm>
            <a:off x="1288340" y="1786255"/>
            <a:ext cx="3000523" cy="4064000"/>
          </a:xfrm>
          <a:prstGeom prst="rect">
            <a:avLst/>
          </a:prstGeom>
        </p:spPr>
      </p:pic>
      <p:pic>
        <p:nvPicPr>
          <p:cNvPr id="7" name="Image 2" descr="https://kimi-img.moonshot.cn/pub/slides/slides_tmpl/image/25-09-28-15:22:10-d3ce48gs8jdo4os5dd90.png"/>
          <p:cNvPicPr>
            <a:picLocks noChangeAspect="1"/>
          </p:cNvPicPr>
          <p:nvPr/>
        </p:nvPicPr>
        <p:blipFill>
          <a:blip r:embed="rId4"/>
          <a:srcRect/>
          <a:stretch/>
        </p:blipFill>
        <p:spPr>
          <a:xfrm>
            <a:off x="4648052" y="1786255"/>
            <a:ext cx="3000523" cy="4064000"/>
          </a:xfrm>
          <a:prstGeom prst="rect">
            <a:avLst/>
          </a:prstGeom>
        </p:spPr>
      </p:pic>
      <p:pic>
        <p:nvPicPr>
          <p:cNvPr id="8" name="Image 3" descr="https://kimi-img.moonshot.cn/pub/slides/slides_tmpl/image/25-09-28-15:22:10-d3ce48gs8jdo4os5dd90.png"/>
          <p:cNvPicPr>
            <a:picLocks noChangeAspect="1"/>
          </p:cNvPicPr>
          <p:nvPr/>
        </p:nvPicPr>
        <p:blipFill>
          <a:blip r:embed="rId4"/>
          <a:srcRect/>
          <a:stretch/>
        </p:blipFill>
        <p:spPr>
          <a:xfrm>
            <a:off x="8033385" y="1794510"/>
            <a:ext cx="3000523" cy="4064000"/>
          </a:xfrm>
          <a:prstGeom prst="rect">
            <a:avLst/>
          </a:prstGeom>
        </p:spPr>
      </p:pic>
      <p:sp>
        <p:nvSpPr>
          <p:cNvPr id="9" name="Text 3"/>
          <p:cNvSpPr/>
          <p:nvPr/>
        </p:nvSpPr>
        <p:spPr>
          <a:xfrm>
            <a:off x="1385570" y="2058670"/>
            <a:ext cx="2800985" cy="581025"/>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DBB479"/>
                </a:solidFill>
                <a:latin typeface="MiSans" pitchFamily="34" charset="0"/>
                <a:ea typeface="MiSans" pitchFamily="34" charset="-122"/>
                <a:cs typeface="MiSans" pitchFamily="34" charset="-120"/>
              </a:rPr>
              <a:t>Business Understanding</a:t>
            </a:r>
            <a:endParaRPr lang="en-US" sz="1600" dirty="0"/>
          </a:p>
        </p:txBody>
      </p:sp>
      <p:sp>
        <p:nvSpPr>
          <p:cNvPr id="10" name="Text 4"/>
          <p:cNvSpPr/>
          <p:nvPr/>
        </p:nvSpPr>
        <p:spPr>
          <a:xfrm>
            <a:off x="1388110" y="2703830"/>
            <a:ext cx="2800985" cy="2967094"/>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2C3741"/>
                </a:solidFill>
                <a:latin typeface="MiSans" pitchFamily="34" charset="0"/>
                <a:ea typeface="MiSans" pitchFamily="34" charset="-122"/>
                <a:cs typeface="MiSans" pitchFamily="34" charset="-120"/>
              </a:rPr>
              <a:t>We framed the problem of music discovery as a binary classification and regression </a:t>
            </a:r>
            <a:r>
              <a:rPr lang="pt-BR" sz="1400" dirty="0" err="1">
                <a:solidFill>
                  <a:srgbClr val="2C3741"/>
                </a:solidFill>
                <a:latin typeface="MiSans" pitchFamily="34" charset="0"/>
                <a:ea typeface="MiSans" pitchFamily="34" charset="-122"/>
                <a:cs typeface="MiSans" pitchFamily="34" charset="-120"/>
              </a:rPr>
              <a:t>challenge</a:t>
            </a:r>
            <a:r>
              <a:rPr lang="en-US" sz="1400" dirty="0">
                <a:solidFill>
                  <a:srgbClr val="2C3741"/>
                </a:solidFill>
                <a:latin typeface="MiSans" pitchFamily="34" charset="0"/>
                <a:ea typeface="MiSans" pitchFamily="34" charset="-122"/>
                <a:cs typeface="MiSans" pitchFamily="34" charset="-120"/>
              </a:rPr>
              <a:t>, aiming to identify which songs would achieve </a:t>
            </a:r>
            <a:r>
              <a:rPr lang="en-US" sz="1400" b="1" dirty="0">
                <a:solidFill>
                  <a:srgbClr val="2C3741"/>
                </a:solidFill>
                <a:latin typeface="MiSans" pitchFamily="34" charset="0"/>
                <a:ea typeface="MiSans" pitchFamily="34" charset="-122"/>
                <a:cs typeface="MiSans" pitchFamily="34" charset="-120"/>
              </a:rPr>
              <a:t>high popularity</a:t>
            </a:r>
            <a:r>
              <a:rPr lang="en-US" sz="1400" dirty="0">
                <a:solidFill>
                  <a:srgbClr val="2C3741"/>
                </a:solidFill>
                <a:latin typeface="MiSans" pitchFamily="34" charset="0"/>
                <a:ea typeface="MiSans" pitchFamily="34" charset="-122"/>
                <a:cs typeface="MiSans" pitchFamily="34" charset="-120"/>
              </a:rPr>
              <a:t>. This approach aligns with the strategic goal of helping artists break through the noise.</a:t>
            </a:r>
            <a:endParaRPr lang="en-US" sz="1600" dirty="0"/>
          </a:p>
        </p:txBody>
      </p:sp>
      <p:sp>
        <p:nvSpPr>
          <p:cNvPr id="11" name="Text 5"/>
          <p:cNvSpPr/>
          <p:nvPr/>
        </p:nvSpPr>
        <p:spPr>
          <a:xfrm>
            <a:off x="4757420" y="2058670"/>
            <a:ext cx="2800985" cy="276225"/>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DBB479"/>
                </a:solidFill>
                <a:latin typeface="MiSans" pitchFamily="34" charset="0"/>
                <a:ea typeface="MiSans" pitchFamily="34" charset="-122"/>
                <a:cs typeface="MiSans" pitchFamily="34" charset="-120"/>
              </a:rPr>
              <a:t>Data Preparation</a:t>
            </a:r>
            <a:endParaRPr lang="en-US" sz="1600" dirty="0"/>
          </a:p>
        </p:txBody>
      </p:sp>
      <p:sp>
        <p:nvSpPr>
          <p:cNvPr id="12" name="Text 6"/>
          <p:cNvSpPr/>
          <p:nvPr/>
        </p:nvSpPr>
        <p:spPr>
          <a:xfrm>
            <a:off x="4759960" y="2703830"/>
            <a:ext cx="2800985" cy="2560241"/>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2C3741"/>
                </a:solidFill>
                <a:latin typeface="MiSans" pitchFamily="34" charset="0"/>
                <a:ea typeface="MiSans" pitchFamily="34" charset="-122"/>
                <a:cs typeface="MiSans" pitchFamily="34" charset="-120"/>
              </a:rPr>
              <a:t>Our data preparation involved merging files, engineering features like release year, month, and day, normalizing audio features, and one-hot encoding categorical variables. This ensured a robust dataset for modeling.</a:t>
            </a:r>
            <a:endParaRPr lang="en-US" sz="1600" dirty="0"/>
          </a:p>
        </p:txBody>
      </p:sp>
      <p:sp>
        <p:nvSpPr>
          <p:cNvPr id="13" name="Text 7"/>
          <p:cNvSpPr/>
          <p:nvPr/>
        </p:nvSpPr>
        <p:spPr>
          <a:xfrm>
            <a:off x="8129270" y="2058670"/>
            <a:ext cx="2800985" cy="276225"/>
          </a:xfrm>
          <a:prstGeom prst="rect">
            <a:avLst/>
          </a:prstGeom>
          <a:noFill/>
          <a:ln/>
        </p:spPr>
        <p:txBody>
          <a:bodyPr wrap="square" lIns="91440" tIns="45720" rIns="91440" bIns="45720" rtlCol="0" anchor="t">
            <a:spAutoFit/>
          </a:bodyPr>
          <a:lstStyle/>
          <a:p>
            <a:pPr algn="just">
              <a:lnSpc>
                <a:spcPct val="100000"/>
              </a:lnSpc>
            </a:pPr>
            <a:r>
              <a:rPr lang="en-US" sz="1800" b="1" dirty="0">
                <a:solidFill>
                  <a:srgbClr val="DBB479"/>
                </a:solidFill>
                <a:latin typeface="MiSans" pitchFamily="34" charset="0"/>
                <a:ea typeface="MiSans" pitchFamily="34" charset="-122"/>
                <a:cs typeface="MiSans" pitchFamily="34" charset="-120"/>
              </a:rPr>
              <a:t>Modeling</a:t>
            </a:r>
            <a:endParaRPr lang="en-US" sz="1600" dirty="0"/>
          </a:p>
        </p:txBody>
      </p:sp>
      <p:sp>
        <p:nvSpPr>
          <p:cNvPr id="14" name="Text 8"/>
          <p:cNvSpPr/>
          <p:nvPr/>
        </p:nvSpPr>
        <p:spPr>
          <a:xfrm>
            <a:off x="8131810" y="2703830"/>
            <a:ext cx="2800985" cy="2643929"/>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2C3741"/>
                </a:solidFill>
                <a:latin typeface="MiSans" pitchFamily="34" charset="0"/>
                <a:ea typeface="MiSans" pitchFamily="34" charset="-122"/>
                <a:cs typeface="MiSans" pitchFamily="34" charset="-120"/>
              </a:rPr>
              <a:t>We compared three machine learning algorithms: </a:t>
            </a:r>
            <a:r>
              <a:rPr lang="en-US" sz="1400" b="1" dirty="0">
                <a:solidFill>
                  <a:srgbClr val="2C3741"/>
                </a:solidFill>
                <a:latin typeface="MiSans" pitchFamily="34" charset="0"/>
                <a:ea typeface="MiSans" pitchFamily="34" charset="-122"/>
                <a:cs typeface="MiSans" pitchFamily="34" charset="-120"/>
              </a:rPr>
              <a:t>Random Forest, SVC, and </a:t>
            </a:r>
            <a:r>
              <a:rPr lang="en-US" sz="1400" b="1" dirty="0" err="1">
                <a:solidFill>
                  <a:srgbClr val="2C3741"/>
                </a:solidFill>
                <a:latin typeface="MiSans" pitchFamily="34" charset="0"/>
                <a:ea typeface="MiSans" pitchFamily="34" charset="-122"/>
                <a:cs typeface="MiSans" pitchFamily="34" charset="-120"/>
              </a:rPr>
              <a:t>XGBoost</a:t>
            </a:r>
            <a:r>
              <a:rPr lang="en-US" sz="1400" b="1" dirty="0">
                <a:solidFill>
                  <a:srgbClr val="2C3741"/>
                </a:solidFill>
                <a:latin typeface="MiSans" pitchFamily="34" charset="0"/>
                <a:ea typeface="MiSans" pitchFamily="34" charset="-122"/>
                <a:cs typeface="MiSans" pitchFamily="34" charset="-120"/>
              </a:rPr>
              <a:t> </a:t>
            </a:r>
            <a:r>
              <a:rPr lang="en-US" sz="1400" dirty="0">
                <a:solidFill>
                  <a:srgbClr val="2C3741"/>
                </a:solidFill>
                <a:latin typeface="MiSans" pitchFamily="34" charset="0"/>
                <a:ea typeface="MiSans" pitchFamily="34" charset="-122"/>
                <a:cs typeface="MiSans" pitchFamily="34" charset="-120"/>
              </a:rPr>
              <a:t>with grid-searched hyperparameters and 3-fold cross-validation. This rigorous approach ensured we identified the best-performing model.</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7744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Model Lineup &amp; Metrics</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txBody>
          <a:bodyPr/>
          <a:lstStyle/>
          <a:p>
            <a:endParaRPr lang="pt-BR"/>
          </a:p>
        </p:txBody>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668655" y="1533525"/>
            <a:ext cx="3020695" cy="425069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txBody>
          <a:bodyPr/>
          <a:lstStyle/>
          <a:p>
            <a:endParaRPr lang="pt-BR"/>
          </a:p>
        </p:txBody>
      </p:sp>
      <p:sp>
        <p:nvSpPr>
          <p:cNvPr id="20" name="Text 18"/>
          <p:cNvSpPr/>
          <p:nvPr/>
        </p:nvSpPr>
        <p:spPr>
          <a:xfrm>
            <a:off x="668655" y="1533525"/>
            <a:ext cx="3020695" cy="425069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8-d3ce480s8jdo4os5dd2g.png"/>
          <p:cNvPicPr>
            <a:picLocks noChangeAspect="1"/>
          </p:cNvPicPr>
          <p:nvPr/>
        </p:nvPicPr>
        <p:blipFill>
          <a:blip r:embed="rId3"/>
          <a:srcRect t="139" b="139"/>
          <a:stretch/>
        </p:blipFill>
        <p:spPr>
          <a:xfrm>
            <a:off x="3930650" y="3438525"/>
            <a:ext cx="7605395" cy="2286000"/>
          </a:xfrm>
          <a:prstGeom prst="rect">
            <a:avLst/>
          </a:prstGeom>
        </p:spPr>
      </p:pic>
      <p:sp>
        <p:nvSpPr>
          <p:cNvPr id="22" name="Text 19"/>
          <p:cNvSpPr/>
          <p:nvPr/>
        </p:nvSpPr>
        <p:spPr>
          <a:xfrm>
            <a:off x="775335" y="1842135"/>
            <a:ext cx="2807970" cy="638770"/>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Classification Models</a:t>
            </a:r>
            <a:endParaRPr lang="en-US" sz="1600" dirty="0"/>
          </a:p>
        </p:txBody>
      </p:sp>
      <p:sp>
        <p:nvSpPr>
          <p:cNvPr id="23" name="Text 20"/>
          <p:cNvSpPr/>
          <p:nvPr/>
        </p:nvSpPr>
        <p:spPr>
          <a:xfrm>
            <a:off x="775335" y="2480905"/>
            <a:ext cx="2807970" cy="3170238"/>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We trained Random Forest, SVC, and XGBoost classifiers to predict binary popularity. We measured performance using accuracy, precision, recall, and F1-score, aiming to identify the most reliable model for strategic recommendations.</a:t>
            </a:r>
            <a:endParaRPr lang="en-US" sz="1600" dirty="0"/>
          </a:p>
        </p:txBody>
      </p:sp>
      <p:sp>
        <p:nvSpPr>
          <p:cNvPr id="24" name="Text 21"/>
          <p:cNvSpPr/>
          <p:nvPr/>
        </p:nvSpPr>
        <p:spPr>
          <a:xfrm>
            <a:off x="3838575" y="1654810"/>
            <a:ext cx="771525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000000"/>
                </a:solidFill>
                <a:latin typeface="MiSans" pitchFamily="34" charset="0"/>
                <a:ea typeface="MiSans" pitchFamily="34" charset="-122"/>
                <a:cs typeface="MiSans" pitchFamily="34" charset="-120"/>
              </a:rPr>
              <a:t>Regression Models</a:t>
            </a:r>
            <a:endParaRPr lang="en-US" sz="1600" dirty="0"/>
          </a:p>
        </p:txBody>
      </p:sp>
      <p:sp>
        <p:nvSpPr>
          <p:cNvPr id="25" name="Text 22"/>
          <p:cNvSpPr/>
          <p:nvPr/>
        </p:nvSpPr>
        <p:spPr>
          <a:xfrm>
            <a:off x="3838575" y="2122170"/>
            <a:ext cx="7715250" cy="950913"/>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We also explored regression models to predict exact popularity scores using R² and RMSE. This allowed us to test the granularity of our predictions and determine the best approach for forecasting hit songs.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txBody>
          <a:bodyPr/>
          <a:lstStyle/>
          <a:p>
            <a:endParaRPr lang="pt-BR"/>
          </a:p>
        </p:txBody>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Results</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04</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03-d3ce46os8jdo4os5dcs0.png"/>
          <p:cNvPicPr>
            <a:picLocks noChangeAspect="1"/>
          </p:cNvPicPr>
          <p:nvPr/>
        </p:nvPicPr>
        <p:blipFill>
          <a:blip r:embed="rId3"/>
          <a:stretch>
            <a:fillRect/>
          </a:stretch>
        </p:blipFill>
        <p:spPr>
          <a:xfrm>
            <a:off x="6004560" y="1418590"/>
            <a:ext cx="6193790" cy="5443855"/>
          </a:xfrm>
          <a:prstGeom prst="rect">
            <a:avLst/>
          </a:prstGeom>
        </p:spPr>
      </p:pic>
      <p:sp>
        <p:nvSpPr>
          <p:cNvPr id="11" name="Shape 8"/>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12"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14"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16"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p:cNvSpPr/>
          <p:nvPr/>
        </p:nvSpPr>
        <p:spPr>
          <a:xfrm>
            <a:off x="667385" y="524510"/>
            <a:ext cx="6272530" cy="47744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Winning Classifier</a:t>
            </a:r>
            <a:endParaRPr lang="en-US" sz="1600" dirty="0"/>
          </a:p>
        </p:txBody>
      </p:sp>
      <p:pic>
        <p:nvPicPr>
          <p:cNvPr id="18" name="Image 1" descr="https://kimi-img.moonshot.cn/pub/slides/slides_tmpl/image/25-09-28-15:22:04-d3ce470s8jdo4os5dct0.png"/>
          <p:cNvPicPr>
            <a:picLocks noChangeAspect="1"/>
          </p:cNvPicPr>
          <p:nvPr/>
        </p:nvPicPr>
        <p:blipFill>
          <a:blip r:embed="rId4"/>
          <a:srcRect l="6" r="6"/>
          <a:stretch/>
        </p:blipFill>
        <p:spPr>
          <a:xfrm>
            <a:off x="6919595" y="1585595"/>
            <a:ext cx="5272405" cy="5272405"/>
          </a:xfrm>
          <a:prstGeom prst="rect">
            <a:avLst/>
          </a:prstGeom>
        </p:spPr>
      </p:pic>
      <p:sp>
        <p:nvSpPr>
          <p:cNvPr id="19" name="Text 15"/>
          <p:cNvSpPr/>
          <p:nvPr/>
        </p:nvSpPr>
        <p:spPr>
          <a:xfrm>
            <a:off x="874395" y="2063115"/>
            <a:ext cx="5084445" cy="623570"/>
          </a:xfrm>
          <a:prstGeom prst="rect">
            <a:avLst/>
          </a:prstGeom>
          <a:noFill/>
          <a:ln/>
        </p:spPr>
        <p:txBody>
          <a:bodyPr wrap="square" lIns="91440" tIns="45720" rIns="91440" bIns="45720" rtlCol="0" anchor="t"/>
          <a:lstStyle/>
          <a:p>
            <a:pPr>
              <a:lnSpc>
                <a:spcPct val="100000"/>
              </a:lnSpc>
            </a:pPr>
            <a:r>
              <a:rPr lang="en-US" sz="2400" b="1" dirty="0">
                <a:solidFill>
                  <a:srgbClr val="000000"/>
                </a:solidFill>
                <a:latin typeface="MiSans" pitchFamily="34" charset="0"/>
                <a:ea typeface="MiSans" pitchFamily="34" charset="-122"/>
                <a:cs typeface="MiSans" pitchFamily="34" charset="-120"/>
              </a:rPr>
              <a:t>Random Forest Performance</a:t>
            </a:r>
            <a:endParaRPr lang="en-US" sz="1600" dirty="0"/>
          </a:p>
        </p:txBody>
      </p:sp>
      <p:sp>
        <p:nvSpPr>
          <p:cNvPr id="20" name="Text 16"/>
          <p:cNvSpPr/>
          <p:nvPr/>
        </p:nvSpPr>
        <p:spPr>
          <a:xfrm>
            <a:off x="874395" y="2665095"/>
            <a:ext cx="5084445" cy="3124200"/>
          </a:xfrm>
          <a:prstGeom prst="rect">
            <a:avLst/>
          </a:prstGeom>
          <a:noFill/>
          <a:ln/>
        </p:spPr>
        <p:txBody>
          <a:bodyPr wrap="square" lIns="91440" tIns="45720" rIns="91440" bIns="45720" rtlCol="0" anchor="t"/>
          <a:lstStyle/>
          <a:p>
            <a:pPr>
              <a:lnSpc>
                <a:spcPct val="150000"/>
              </a:lnSpc>
            </a:pPr>
            <a:r>
              <a:rPr lang="en-US" sz="1800" dirty="0">
                <a:solidFill>
                  <a:srgbClr val="000000"/>
                </a:solidFill>
                <a:latin typeface="MiSans" pitchFamily="34" charset="0"/>
                <a:ea typeface="MiSans" pitchFamily="34" charset="-122"/>
                <a:cs typeface="MiSans" pitchFamily="34" charset="-120"/>
              </a:rPr>
              <a:t>The Random Forest classifier achieved the highest test accuracy at 89.75% and cross-validation score at 87.89%. Its robustness to multicollinearity and clear feature importance rankings made it the best choice for strategic insights.</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model&#10;&#10;AI-generated content may be incorrect.">
            <a:extLst>
              <a:ext uri="{FF2B5EF4-FFF2-40B4-BE49-F238E27FC236}">
                <a16:creationId xmlns:a16="http://schemas.microsoft.com/office/drawing/2014/main" id="{EB9FF769-3351-4192-5CFF-9669833BD41F}"/>
              </a:ext>
            </a:extLst>
          </p:cNvPr>
          <p:cNvPicPr>
            <a:picLocks noChangeAspect="1"/>
          </p:cNvPicPr>
          <p:nvPr/>
        </p:nvPicPr>
        <p:blipFill>
          <a:blip r:embed="rId2"/>
          <a:stretch>
            <a:fillRect/>
          </a:stretch>
        </p:blipFill>
        <p:spPr>
          <a:xfrm>
            <a:off x="1138509" y="791449"/>
            <a:ext cx="9914981" cy="4932821"/>
          </a:xfrm>
          <a:prstGeom prst="rect">
            <a:avLst/>
          </a:prstGeom>
        </p:spPr>
      </p:pic>
    </p:spTree>
    <p:extLst>
      <p:ext uri="{BB962C8B-B14F-4D97-AF65-F5344CB8AC3E}">
        <p14:creationId xmlns:p14="http://schemas.microsoft.com/office/powerpoint/2010/main" val="1331928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9-28-15:22:06-d3ce47gs8jdo4os5dd0g.png"/>
          <p:cNvPicPr>
            <a:picLocks noChangeAspect="1"/>
          </p:cNvPicPr>
          <p:nvPr/>
        </p:nvPicPr>
        <p:blipFill>
          <a:blip r:embed="rId3"/>
          <a:srcRect l="8" r="8"/>
          <a:stretch/>
        </p:blipFill>
        <p:spPr>
          <a:xfrm>
            <a:off x="635000" y="1621790"/>
            <a:ext cx="11562080" cy="5192395"/>
          </a:xfrm>
          <a:prstGeom prst="rect">
            <a:avLst/>
          </a:prstGeom>
        </p:spPr>
      </p:pic>
      <p:pic>
        <p:nvPicPr>
          <p:cNvPr id="11" name="Image 1" descr="https://kimi-img.moonshot.cn/pub/slides/slides_tmpl/image/25-09-28-15:22:08-d3ce480s8jdo4os5dd3g.png"/>
          <p:cNvPicPr>
            <a:picLocks noChangeAspect="1"/>
          </p:cNvPicPr>
          <p:nvPr/>
        </p:nvPicPr>
        <p:blipFill>
          <a:blip r:embed="rId4"/>
          <a:srcRect t="5" b="5"/>
          <a:stretch/>
        </p:blipFill>
        <p:spPr>
          <a:xfrm>
            <a:off x="7349490" y="2082165"/>
            <a:ext cx="5852160" cy="5187950"/>
          </a:xfrm>
          <a:prstGeom prst="rect">
            <a:avLst/>
          </a:prstGeom>
        </p:spPr>
      </p:pic>
      <p:sp>
        <p:nvSpPr>
          <p:cNvPr id="12" name="Shape 8"/>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13"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0"/>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15"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17"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4"/>
          <p:cNvSpPr/>
          <p:nvPr/>
        </p:nvSpPr>
        <p:spPr>
          <a:xfrm>
            <a:off x="667385" y="524510"/>
            <a:ext cx="6272530" cy="47744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Regression Reality Check</a:t>
            </a:r>
            <a:endParaRPr lang="en-US" sz="1600" dirty="0"/>
          </a:p>
        </p:txBody>
      </p:sp>
      <p:sp>
        <p:nvSpPr>
          <p:cNvPr id="19"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txBody>
          <a:bodyPr/>
          <a:lstStyle/>
          <a:p>
            <a:endParaRPr lang="pt-BR"/>
          </a:p>
        </p:txBody>
      </p:sp>
      <p:sp>
        <p:nvSpPr>
          <p:cNvPr id="20"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7"/>
          <p:cNvSpPr/>
          <p:nvPr/>
        </p:nvSpPr>
        <p:spPr>
          <a:xfrm>
            <a:off x="933450" y="2562225"/>
            <a:ext cx="2692400"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Low R² Scores</a:t>
            </a:r>
            <a:endParaRPr lang="en-US" sz="1600" dirty="0"/>
          </a:p>
        </p:txBody>
      </p:sp>
      <p:sp>
        <p:nvSpPr>
          <p:cNvPr id="22" name="Text 18"/>
          <p:cNvSpPr/>
          <p:nvPr/>
        </p:nvSpPr>
        <p:spPr>
          <a:xfrm>
            <a:off x="933450" y="3281045"/>
            <a:ext cx="2691507" cy="2587427"/>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The XGBoost regressor achieved an R² score of only 0.1866, indicating that audio features alone are insufficient to predict exact popularity scores. This confirms that classification is more reliable for strategic decisions.</a:t>
            </a:r>
            <a:endParaRPr lang="en-US" sz="1600" dirty="0"/>
          </a:p>
        </p:txBody>
      </p:sp>
      <p:sp>
        <p:nvSpPr>
          <p:cNvPr id="23" name="Text 19"/>
          <p:cNvSpPr/>
          <p:nvPr/>
        </p:nvSpPr>
        <p:spPr>
          <a:xfrm>
            <a:off x="3879850" y="3009265"/>
            <a:ext cx="2692400" cy="638770"/>
          </a:xfrm>
          <a:prstGeom prst="rect">
            <a:avLst/>
          </a:prstGeom>
          <a:noFill/>
          <a:ln/>
        </p:spPr>
        <p:txBody>
          <a:bodyPr wrap="square" lIns="91440" tIns="45720" rIns="91440" bIns="4572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Strategic Implications</a:t>
            </a:r>
            <a:endParaRPr lang="en-US" sz="1600" dirty="0"/>
          </a:p>
        </p:txBody>
      </p:sp>
      <p:sp>
        <p:nvSpPr>
          <p:cNvPr id="24" name="Text 20"/>
          <p:cNvSpPr/>
          <p:nvPr/>
        </p:nvSpPr>
        <p:spPr>
          <a:xfrm>
            <a:off x="3879850" y="3728085"/>
            <a:ext cx="2691507" cy="2299891"/>
          </a:xfrm>
          <a:prstGeom prst="rect">
            <a:avLst/>
          </a:prstGeom>
          <a:noFill/>
          <a:ln/>
        </p:spPr>
        <p:txBody>
          <a:bodyPr wrap="square" lIns="91440" tIns="45720" rIns="91440" bIns="4572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The low explanatory power of regression models highlights the limitations of predicting precise popularity scores. Instead, classification offers a clearer path for artists to make data-driven decisions.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graph&#10;&#10;AI-generated content may be incorrect.">
            <a:extLst>
              <a:ext uri="{FF2B5EF4-FFF2-40B4-BE49-F238E27FC236}">
                <a16:creationId xmlns:a16="http://schemas.microsoft.com/office/drawing/2014/main" id="{F8B6BCDC-5EE7-889A-2AC5-43DEF7B75910}"/>
              </a:ext>
            </a:extLst>
          </p:cNvPr>
          <p:cNvPicPr>
            <a:picLocks noChangeAspect="1"/>
          </p:cNvPicPr>
          <p:nvPr/>
        </p:nvPicPr>
        <p:blipFill>
          <a:blip r:embed="rId2"/>
          <a:stretch>
            <a:fillRect/>
          </a:stretch>
        </p:blipFill>
        <p:spPr>
          <a:xfrm>
            <a:off x="84454" y="0"/>
            <a:ext cx="7025947" cy="3487736"/>
          </a:xfrm>
          <a:prstGeom prst="rect">
            <a:avLst/>
          </a:prstGeom>
        </p:spPr>
      </p:pic>
      <p:pic>
        <p:nvPicPr>
          <p:cNvPr id="3" name="Picture 2" descr="A graph showing a line&#10;&#10;AI-generated content may be incorrect.">
            <a:extLst>
              <a:ext uri="{FF2B5EF4-FFF2-40B4-BE49-F238E27FC236}">
                <a16:creationId xmlns:a16="http://schemas.microsoft.com/office/drawing/2014/main" id="{87BF12BE-E971-68CB-9902-D4EBE5EF155C}"/>
              </a:ext>
            </a:extLst>
          </p:cNvPr>
          <p:cNvPicPr>
            <a:picLocks noChangeAspect="1"/>
          </p:cNvPicPr>
          <p:nvPr/>
        </p:nvPicPr>
        <p:blipFill>
          <a:blip r:embed="rId3"/>
          <a:stretch>
            <a:fillRect/>
          </a:stretch>
        </p:blipFill>
        <p:spPr>
          <a:xfrm>
            <a:off x="5082189" y="3370263"/>
            <a:ext cx="7025357" cy="3487737"/>
          </a:xfrm>
          <a:prstGeom prst="rect">
            <a:avLst/>
          </a:prstGeom>
        </p:spPr>
      </p:pic>
    </p:spTree>
    <p:extLst>
      <p:ext uri="{BB962C8B-B14F-4D97-AF65-F5344CB8AC3E}">
        <p14:creationId xmlns:p14="http://schemas.microsoft.com/office/powerpoint/2010/main" val="662666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txBody>
          <a:bodyPr/>
          <a:lstStyle/>
          <a:p>
            <a:endParaRPr lang="pt-BR"/>
          </a:p>
        </p:txBody>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Insights</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05</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7-d3ce4a8s8jdo4os5ddig.jpeg"/>
          <p:cNvPicPr>
            <a:picLocks noChangeAspect="1"/>
          </p:cNvPicPr>
          <p:nvPr/>
        </p:nvPicPr>
        <p:blipFill>
          <a:blip r:embed="rId3"/>
          <a:srcRect l="28012" t="7813" r="22500" b="7813"/>
          <a:stretch/>
        </p:blipFill>
        <p:spPr>
          <a:xfrm>
            <a:off x="7106285" y="0"/>
            <a:ext cx="5085715" cy="6858000"/>
          </a:xfrm>
          <a:prstGeom prst="rect">
            <a:avLst/>
          </a:prstGeom>
        </p:spPr>
      </p:pic>
      <p:sp>
        <p:nvSpPr>
          <p:cNvPr id="5" name="Shape 2"/>
          <p:cNvSpPr/>
          <p:nvPr/>
        </p:nvSpPr>
        <p:spPr>
          <a:xfrm>
            <a:off x="7106285" y="0"/>
            <a:ext cx="5085715" cy="6858000"/>
          </a:xfrm>
          <a:prstGeom prst="rect">
            <a:avLst/>
          </a:prstGeom>
          <a:solidFill>
            <a:srgbClr val="D3BDA6">
              <a:alpha val="90980"/>
            </a:srgbClr>
          </a:solidFill>
          <a:ln/>
        </p:spPr>
        <p:txBody>
          <a:bodyPr/>
          <a:lstStyle/>
          <a:p>
            <a:endParaRPr lang="pt-BR"/>
          </a:p>
        </p:txBody>
      </p:sp>
      <p:sp>
        <p:nvSpPr>
          <p:cNvPr id="6" name="Text 3"/>
          <p:cNvSpPr/>
          <p:nvPr/>
        </p:nvSpPr>
        <p:spPr>
          <a:xfrm>
            <a:off x="7106285" y="0"/>
            <a:ext cx="5085715"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6315563" y="3986823"/>
            <a:ext cx="1014730" cy="1014730"/>
          </a:xfrm>
          <a:prstGeom prst="ellipse">
            <a:avLst/>
          </a:prstGeom>
          <a:solidFill>
            <a:srgbClr val="865F24"/>
          </a:solidFill>
          <a:ln w="31750">
            <a:solidFill>
              <a:srgbClr val="FFFFFF"/>
            </a:solidFill>
            <a:prstDash val="solid"/>
          </a:ln>
        </p:spPr>
        <p:txBody>
          <a:bodyPr/>
          <a:lstStyle/>
          <a:p>
            <a:endParaRPr lang="pt-BR"/>
          </a:p>
        </p:txBody>
      </p:sp>
      <p:sp>
        <p:nvSpPr>
          <p:cNvPr id="8" name="Text 5"/>
          <p:cNvSpPr/>
          <p:nvPr/>
        </p:nvSpPr>
        <p:spPr>
          <a:xfrm>
            <a:off x="6315563" y="3986823"/>
            <a:ext cx="1014730" cy="101473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rot="5400000">
            <a:off x="7325750" y="4431183"/>
            <a:ext cx="146173" cy="126011"/>
          </a:xfrm>
          <a:prstGeom prst="triangle">
            <a:avLst/>
          </a:prstGeom>
          <a:solidFill>
            <a:srgbClr val="FFFFFF"/>
          </a:solidFill>
          <a:ln/>
        </p:spPr>
        <p:txBody>
          <a:bodyPr/>
          <a:lstStyle/>
          <a:p>
            <a:endParaRPr lang="pt-BR"/>
          </a:p>
        </p:txBody>
      </p:sp>
      <p:sp>
        <p:nvSpPr>
          <p:cNvPr id="10" name="Text 7"/>
          <p:cNvSpPr/>
          <p:nvPr/>
        </p:nvSpPr>
        <p:spPr>
          <a:xfrm rot="5400000">
            <a:off x="7325750" y="4431183"/>
            <a:ext cx="146173" cy="12601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6316833" y="1288553"/>
            <a:ext cx="1014730" cy="1014730"/>
          </a:xfrm>
          <a:prstGeom prst="ellipse">
            <a:avLst/>
          </a:prstGeom>
          <a:solidFill>
            <a:srgbClr val="865F24"/>
          </a:solidFill>
          <a:ln w="31750">
            <a:solidFill>
              <a:srgbClr val="FFFFFF"/>
            </a:solidFill>
            <a:prstDash val="solid"/>
          </a:ln>
        </p:spPr>
        <p:txBody>
          <a:bodyPr/>
          <a:lstStyle/>
          <a:p>
            <a:endParaRPr lang="pt-BR"/>
          </a:p>
        </p:txBody>
      </p:sp>
      <p:sp>
        <p:nvSpPr>
          <p:cNvPr id="12" name="Text 9"/>
          <p:cNvSpPr/>
          <p:nvPr/>
        </p:nvSpPr>
        <p:spPr>
          <a:xfrm>
            <a:off x="6316833" y="1288553"/>
            <a:ext cx="1014730" cy="101473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rot="5400000">
            <a:off x="7327020" y="1732913"/>
            <a:ext cx="146173" cy="126011"/>
          </a:xfrm>
          <a:prstGeom prst="triangle">
            <a:avLst/>
          </a:prstGeom>
          <a:solidFill>
            <a:srgbClr val="FFFFFF"/>
          </a:solidFill>
          <a:ln/>
        </p:spPr>
        <p:txBody>
          <a:bodyPr/>
          <a:lstStyle/>
          <a:p>
            <a:endParaRPr lang="pt-BR"/>
          </a:p>
        </p:txBody>
      </p:sp>
      <p:sp>
        <p:nvSpPr>
          <p:cNvPr id="14" name="Text 11"/>
          <p:cNvSpPr/>
          <p:nvPr/>
        </p:nvSpPr>
        <p:spPr>
          <a:xfrm rot="5400000">
            <a:off x="7327020" y="1732913"/>
            <a:ext cx="146173" cy="12601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6632314" y="1621539"/>
            <a:ext cx="359932" cy="359932"/>
          </a:xfrm>
          <a:custGeom>
            <a:avLst/>
            <a:gdLst/>
            <a:ahLst/>
            <a:cxnLst/>
            <a:rect l="l" t="t" r="r" b="b"/>
            <a:pathLst>
              <a:path w="359932" h="359932">
                <a:moveTo>
                  <a:pt x="197963" y="323939"/>
                </a:moveTo>
                <a:cubicBezTo>
                  <a:pt x="197963" y="359932"/>
                  <a:pt x="197963" y="359932"/>
                  <a:pt x="197963" y="359932"/>
                </a:cubicBezTo>
                <a:cubicBezTo>
                  <a:pt x="161969" y="359932"/>
                  <a:pt x="161969" y="359932"/>
                  <a:pt x="161969" y="359932"/>
                </a:cubicBezTo>
                <a:cubicBezTo>
                  <a:pt x="161969" y="323939"/>
                  <a:pt x="161969" y="323939"/>
                  <a:pt x="161969" y="323939"/>
                </a:cubicBezTo>
                <a:cubicBezTo>
                  <a:pt x="17997" y="323939"/>
                  <a:pt x="17997" y="323939"/>
                  <a:pt x="17997" y="323939"/>
                </a:cubicBezTo>
                <a:cubicBezTo>
                  <a:pt x="8998" y="323939"/>
                  <a:pt x="0" y="314941"/>
                  <a:pt x="0" y="305942"/>
                </a:cubicBezTo>
                <a:cubicBezTo>
                  <a:pt x="0" y="53990"/>
                  <a:pt x="0" y="53990"/>
                  <a:pt x="0" y="53990"/>
                </a:cubicBezTo>
                <a:cubicBezTo>
                  <a:pt x="359932" y="53990"/>
                  <a:pt x="359932" y="53990"/>
                  <a:pt x="359932" y="53990"/>
                </a:cubicBezTo>
                <a:cubicBezTo>
                  <a:pt x="359932" y="305942"/>
                  <a:pt x="359932" y="305942"/>
                  <a:pt x="359932" y="305942"/>
                </a:cubicBezTo>
                <a:cubicBezTo>
                  <a:pt x="359932" y="314941"/>
                  <a:pt x="350934" y="323939"/>
                  <a:pt x="341935" y="323939"/>
                </a:cubicBezTo>
                <a:lnTo>
                  <a:pt x="197963" y="323939"/>
                </a:lnTo>
                <a:close/>
                <a:moveTo>
                  <a:pt x="35993" y="287946"/>
                </a:moveTo>
                <a:cubicBezTo>
                  <a:pt x="323939" y="287946"/>
                  <a:pt x="323939" y="287946"/>
                  <a:pt x="323939" y="287946"/>
                </a:cubicBezTo>
                <a:cubicBezTo>
                  <a:pt x="323939" y="89983"/>
                  <a:pt x="323939" y="89983"/>
                  <a:pt x="323939" y="89983"/>
                </a:cubicBezTo>
                <a:cubicBezTo>
                  <a:pt x="35993" y="89983"/>
                  <a:pt x="35993" y="89983"/>
                  <a:pt x="35993" y="89983"/>
                </a:cubicBezTo>
                <a:lnTo>
                  <a:pt x="35993" y="287946"/>
                </a:lnTo>
                <a:close/>
                <a:moveTo>
                  <a:pt x="197963" y="125976"/>
                </a:moveTo>
                <a:cubicBezTo>
                  <a:pt x="287946" y="125976"/>
                  <a:pt x="287946" y="125976"/>
                  <a:pt x="287946" y="125976"/>
                </a:cubicBezTo>
                <a:cubicBezTo>
                  <a:pt x="287946" y="161969"/>
                  <a:pt x="287946" y="161969"/>
                  <a:pt x="287946" y="161969"/>
                </a:cubicBezTo>
                <a:cubicBezTo>
                  <a:pt x="197963" y="161969"/>
                  <a:pt x="197963" y="161969"/>
                  <a:pt x="197963" y="161969"/>
                </a:cubicBezTo>
                <a:lnTo>
                  <a:pt x="197963" y="125976"/>
                </a:lnTo>
                <a:close/>
                <a:moveTo>
                  <a:pt x="197963" y="197963"/>
                </a:moveTo>
                <a:cubicBezTo>
                  <a:pt x="287946" y="197963"/>
                  <a:pt x="287946" y="197963"/>
                  <a:pt x="287946" y="197963"/>
                </a:cubicBezTo>
                <a:cubicBezTo>
                  <a:pt x="287946" y="233956"/>
                  <a:pt x="287946" y="233956"/>
                  <a:pt x="287946" y="233956"/>
                </a:cubicBezTo>
                <a:cubicBezTo>
                  <a:pt x="197963" y="233956"/>
                  <a:pt x="197963" y="233956"/>
                  <a:pt x="197963" y="233956"/>
                </a:cubicBezTo>
                <a:lnTo>
                  <a:pt x="197963" y="197963"/>
                </a:lnTo>
                <a:close/>
                <a:moveTo>
                  <a:pt x="125976" y="125976"/>
                </a:moveTo>
                <a:cubicBezTo>
                  <a:pt x="125976" y="179966"/>
                  <a:pt x="125976" y="179966"/>
                  <a:pt x="125976" y="179966"/>
                </a:cubicBezTo>
                <a:cubicBezTo>
                  <a:pt x="179966" y="179966"/>
                  <a:pt x="179966" y="179966"/>
                  <a:pt x="179966" y="179966"/>
                </a:cubicBezTo>
                <a:cubicBezTo>
                  <a:pt x="179966" y="211460"/>
                  <a:pt x="157470" y="233956"/>
                  <a:pt x="125976" y="233956"/>
                </a:cubicBezTo>
                <a:cubicBezTo>
                  <a:pt x="94482" y="233956"/>
                  <a:pt x="71986" y="211460"/>
                  <a:pt x="71986" y="179966"/>
                </a:cubicBezTo>
                <a:cubicBezTo>
                  <a:pt x="71986" y="148472"/>
                  <a:pt x="94482" y="125976"/>
                  <a:pt x="125976" y="125976"/>
                </a:cubicBezTo>
                <a:close/>
                <a:moveTo>
                  <a:pt x="0" y="0"/>
                </a:moveTo>
                <a:cubicBezTo>
                  <a:pt x="359932" y="0"/>
                  <a:pt x="359932" y="0"/>
                  <a:pt x="359932" y="0"/>
                </a:cubicBezTo>
                <a:cubicBezTo>
                  <a:pt x="359932" y="35993"/>
                  <a:pt x="359932" y="35993"/>
                  <a:pt x="359932" y="35993"/>
                </a:cubicBezTo>
                <a:cubicBezTo>
                  <a:pt x="0" y="35993"/>
                  <a:pt x="0" y="35993"/>
                  <a:pt x="0" y="35993"/>
                </a:cubicBezTo>
                <a:lnTo>
                  <a:pt x="0" y="0"/>
                </a:lnTo>
                <a:close/>
              </a:path>
            </a:pathLst>
          </a:custGeom>
          <a:solidFill>
            <a:srgbClr val="FFFFFF"/>
          </a:solidFill>
          <a:ln/>
        </p:spPr>
        <p:txBody>
          <a:bodyPr/>
          <a:lstStyle/>
          <a:p>
            <a:endParaRPr lang="pt-BR"/>
          </a:p>
        </p:txBody>
      </p:sp>
      <p:sp>
        <p:nvSpPr>
          <p:cNvPr id="16" name="Text 13"/>
          <p:cNvSpPr/>
          <p:nvPr/>
        </p:nvSpPr>
        <p:spPr>
          <a:xfrm>
            <a:off x="6632314" y="1621539"/>
            <a:ext cx="359932" cy="359932"/>
          </a:xfrm>
          <a:prstGeom prst="rect">
            <a:avLst/>
          </a:prstGeom>
          <a:noFill/>
          <a:ln/>
        </p:spPr>
        <p:txBody>
          <a:bodyPr wrap="square" lIns="45720" tIns="91440" rIns="91440" bIns="45720" rtlCol="0" anchor="t"/>
          <a:lstStyle/>
          <a:p>
            <a:pPr>
              <a:lnSpc>
                <a:spcPct val="100000"/>
              </a:lnSpc>
            </a:pPr>
            <a:endParaRPr lang="en-US" sz="1600" dirty="0"/>
          </a:p>
        </p:txBody>
      </p:sp>
      <p:pic>
        <p:nvPicPr>
          <p:cNvPr id="17" name="Image 1" descr="https://kimi-img.moonshot.cn/pub/slides/slides_tmpl/image/25-09-28-15:22:09-d3ce488s8jdo4os5dd70.png"/>
          <p:cNvPicPr>
            <a:picLocks noChangeAspect="1"/>
          </p:cNvPicPr>
          <p:nvPr/>
        </p:nvPicPr>
        <p:blipFill>
          <a:blip r:embed="rId4"/>
          <a:stretch>
            <a:fillRect/>
          </a:stretch>
        </p:blipFill>
        <p:spPr>
          <a:xfrm>
            <a:off x="6673324" y="4306259"/>
            <a:ext cx="335280" cy="335280"/>
          </a:xfrm>
          <a:prstGeom prst="rect">
            <a:avLst/>
          </a:prstGeom>
        </p:spPr>
      </p:pic>
      <p:sp>
        <p:nvSpPr>
          <p:cNvPr id="18" name="Text 14"/>
          <p:cNvSpPr/>
          <p:nvPr/>
        </p:nvSpPr>
        <p:spPr>
          <a:xfrm>
            <a:off x="667385" y="524510"/>
            <a:ext cx="6272530" cy="47744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Top Predictive Features</a:t>
            </a:r>
            <a:endParaRPr lang="en-US" sz="1600" dirty="0"/>
          </a:p>
        </p:txBody>
      </p:sp>
      <p:pic>
        <p:nvPicPr>
          <p:cNvPr id="19" name="Image 2" descr="https://kimi-img.moonshot.cn/pub/slides/slides_tmpl/image/25-09-28-15:22:09-d3ce488s8jdo4os5dd7g.png"/>
          <p:cNvPicPr>
            <a:picLocks noChangeAspect="1"/>
          </p:cNvPicPr>
          <p:nvPr/>
        </p:nvPicPr>
        <p:blipFill>
          <a:blip r:embed="rId5"/>
          <a:srcRect t="116" b="116"/>
          <a:stretch/>
        </p:blipFill>
        <p:spPr>
          <a:xfrm>
            <a:off x="0" y="4958080"/>
            <a:ext cx="2065655" cy="1915795"/>
          </a:xfrm>
          <a:prstGeom prst="rect">
            <a:avLst/>
          </a:prstGeom>
        </p:spPr>
      </p:pic>
      <p:sp>
        <p:nvSpPr>
          <p:cNvPr id="20" name="Text 15"/>
          <p:cNvSpPr/>
          <p:nvPr/>
        </p:nvSpPr>
        <p:spPr>
          <a:xfrm>
            <a:off x="870585" y="1900555"/>
            <a:ext cx="504360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2C3741"/>
                </a:solidFill>
                <a:latin typeface="MiSans" pitchFamily="34" charset="0"/>
                <a:ea typeface="MiSans" pitchFamily="34" charset="-122"/>
                <a:cs typeface="MiSans" pitchFamily="34" charset="-120"/>
              </a:rPr>
              <a:t>Release Year</a:t>
            </a:r>
            <a:endParaRPr lang="en-US" sz="1600" dirty="0"/>
          </a:p>
        </p:txBody>
      </p:sp>
      <p:sp>
        <p:nvSpPr>
          <p:cNvPr id="21" name="Text 16"/>
          <p:cNvSpPr/>
          <p:nvPr/>
        </p:nvSpPr>
        <p:spPr>
          <a:xfrm>
            <a:off x="870585" y="2510155"/>
            <a:ext cx="5041900" cy="1828800"/>
          </a:xfrm>
          <a:prstGeom prst="rect">
            <a:avLst/>
          </a:prstGeom>
          <a:noFill/>
          <a:ln/>
        </p:spPr>
        <p:txBody>
          <a:bodyPr wrap="square" lIns="91440" tIns="45720" rIns="91440" bIns="45720" rtlCol="0" anchor="t">
            <a:spAutoFit/>
          </a:bodyPr>
          <a:lstStyle/>
          <a:p>
            <a:pPr>
              <a:lnSpc>
                <a:spcPct val="150000"/>
              </a:lnSpc>
            </a:pPr>
            <a:r>
              <a:rPr lang="en-US" sz="1600" dirty="0">
                <a:solidFill>
                  <a:srgbClr val="2C3741"/>
                </a:solidFill>
                <a:latin typeface="MiSans" pitchFamily="34" charset="0"/>
                <a:ea typeface="MiSans" pitchFamily="34" charset="-122"/>
                <a:cs typeface="MiSans" pitchFamily="34" charset="-120"/>
              </a:rPr>
              <a:t>Release year emerged as a top predictor, emphasizing the importance of aligning with contemporary production standards. Artists must ensure their music reflects modern sonic trends to resonate with listeners.</a:t>
            </a:r>
            <a:endParaRPr lang="en-US" sz="1600" dirty="0"/>
          </a:p>
        </p:txBody>
      </p:sp>
      <p:sp>
        <p:nvSpPr>
          <p:cNvPr id="22" name="Text 17"/>
          <p:cNvSpPr/>
          <p:nvPr/>
        </p:nvSpPr>
        <p:spPr>
          <a:xfrm>
            <a:off x="7466965" y="1288415"/>
            <a:ext cx="419820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Loudness and Energy</a:t>
            </a:r>
            <a:endParaRPr lang="en-US" sz="1600" dirty="0"/>
          </a:p>
        </p:txBody>
      </p:sp>
      <p:sp>
        <p:nvSpPr>
          <p:cNvPr id="23" name="Text 18"/>
          <p:cNvSpPr/>
          <p:nvPr/>
        </p:nvSpPr>
        <p:spPr>
          <a:xfrm>
            <a:off x="7466965" y="1760220"/>
            <a:ext cx="4198205" cy="1982470"/>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Loudness and energy were key drivers of popularity. These features reflect perceived volume and intensity, suggesting that investing in high-quality mastering is crucial for creating hit songs.</a:t>
            </a:r>
            <a:endParaRPr lang="en-US" sz="1600" dirty="0"/>
          </a:p>
        </p:txBody>
      </p:sp>
      <p:sp>
        <p:nvSpPr>
          <p:cNvPr id="24" name="Text 19"/>
          <p:cNvSpPr/>
          <p:nvPr/>
        </p:nvSpPr>
        <p:spPr>
          <a:xfrm>
            <a:off x="7525165" y="3986530"/>
            <a:ext cx="419820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Danceability</a:t>
            </a:r>
            <a:endParaRPr lang="en-US" sz="1600" dirty="0"/>
          </a:p>
        </p:txBody>
      </p:sp>
      <p:sp>
        <p:nvSpPr>
          <p:cNvPr id="25" name="Text 20"/>
          <p:cNvSpPr/>
          <p:nvPr/>
        </p:nvSpPr>
        <p:spPr>
          <a:xfrm>
            <a:off x="7525165" y="4458335"/>
            <a:ext cx="4198205" cy="1982470"/>
          </a:xfrm>
          <a:prstGeom prst="rect">
            <a:avLst/>
          </a:prstGeom>
          <a:noFill/>
          <a:ln/>
        </p:spPr>
        <p:txBody>
          <a:bodyPr wrap="square" lIns="91440" tIns="45720" rIns="91440" bIns="45720" rtlCol="0" anchor="t"/>
          <a:lstStyle/>
          <a:p>
            <a:pPr>
              <a:lnSpc>
                <a:spcPct val="150000"/>
              </a:lnSpc>
            </a:pPr>
            <a:r>
              <a:rPr lang="en-US" sz="1400" dirty="0">
                <a:solidFill>
                  <a:srgbClr val="FFFFFF"/>
                </a:solidFill>
                <a:latin typeface="MiSans" pitchFamily="34" charset="0"/>
                <a:ea typeface="MiSans" pitchFamily="34" charset="-122"/>
                <a:cs typeface="MiSans" pitchFamily="34" charset="-120"/>
              </a:rPr>
              <a:t>Danceability consistently ranked high, indicating that songs with strong, clear beats have a higher probability of success. Producers should focus on creating engaging rhythmic elements to enhance popularity.</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og.png"/>
          <p:cNvPicPr>
            <a:picLocks noChangeAspect="1"/>
          </p:cNvPicPr>
          <p:nvPr/>
        </p:nvPicPr>
        <p:blipFill>
          <a:blip r:embed="rId3"/>
          <a:srcRect l="16" r="16"/>
          <a:stretch/>
        </p:blipFill>
        <p:spPr>
          <a:xfrm>
            <a:off x="-18415" y="-57785"/>
            <a:ext cx="12230735" cy="6925945"/>
          </a:xfrm>
          <a:prstGeom prst="rect">
            <a:avLst/>
          </a:prstGeom>
        </p:spPr>
      </p:pic>
      <p:sp>
        <p:nvSpPr>
          <p:cNvPr id="3" name="Shape 0"/>
          <p:cNvSpPr/>
          <p:nvPr/>
        </p:nvSpPr>
        <p:spPr>
          <a:xfrm>
            <a:off x="5738189" y="1791537"/>
            <a:ext cx="5239624" cy="20433"/>
          </a:xfrm>
          <a:prstGeom prst="line">
            <a:avLst/>
          </a:prstGeom>
          <a:noFill/>
          <a:ln w="12700">
            <a:solidFill>
              <a:srgbClr val="D3BDA6"/>
            </a:solidFill>
            <a:prstDash val="solid"/>
            <a:headEnd type="none"/>
            <a:tailEnd type="none"/>
          </a:ln>
        </p:spPr>
        <p:txBody>
          <a:bodyPr/>
          <a:lstStyle/>
          <a:p>
            <a:endParaRPr lang="pt-BR"/>
          </a:p>
        </p:txBody>
      </p:sp>
      <p:sp>
        <p:nvSpPr>
          <p:cNvPr id="4" name="Shape 1"/>
          <p:cNvSpPr/>
          <p:nvPr/>
        </p:nvSpPr>
        <p:spPr>
          <a:xfrm>
            <a:off x="5738189" y="2563443"/>
            <a:ext cx="5239624" cy="20433"/>
          </a:xfrm>
          <a:prstGeom prst="line">
            <a:avLst/>
          </a:prstGeom>
          <a:noFill/>
          <a:ln w="12700">
            <a:solidFill>
              <a:srgbClr val="D3BDA6"/>
            </a:solidFill>
            <a:prstDash val="solid"/>
            <a:headEnd type="none"/>
            <a:tailEnd type="none"/>
          </a:ln>
        </p:spPr>
        <p:txBody>
          <a:bodyPr/>
          <a:lstStyle/>
          <a:p>
            <a:endParaRPr lang="pt-BR"/>
          </a:p>
        </p:txBody>
      </p:sp>
      <p:sp>
        <p:nvSpPr>
          <p:cNvPr id="5" name="Shape 2"/>
          <p:cNvSpPr/>
          <p:nvPr/>
        </p:nvSpPr>
        <p:spPr>
          <a:xfrm>
            <a:off x="5738189" y="3335350"/>
            <a:ext cx="5239624" cy="20433"/>
          </a:xfrm>
          <a:prstGeom prst="line">
            <a:avLst/>
          </a:prstGeom>
          <a:noFill/>
          <a:ln w="12700">
            <a:solidFill>
              <a:srgbClr val="D3BDA6"/>
            </a:solidFill>
            <a:prstDash val="solid"/>
            <a:headEnd type="none"/>
            <a:tailEnd type="none"/>
          </a:ln>
        </p:spPr>
        <p:txBody>
          <a:bodyPr/>
          <a:lstStyle/>
          <a:p>
            <a:endParaRPr lang="pt-BR"/>
          </a:p>
        </p:txBody>
      </p:sp>
      <p:sp>
        <p:nvSpPr>
          <p:cNvPr id="6" name="Shape 3"/>
          <p:cNvSpPr/>
          <p:nvPr/>
        </p:nvSpPr>
        <p:spPr>
          <a:xfrm>
            <a:off x="5738189" y="4107257"/>
            <a:ext cx="5239624" cy="20433"/>
          </a:xfrm>
          <a:prstGeom prst="line">
            <a:avLst/>
          </a:prstGeom>
          <a:noFill/>
          <a:ln w="12700">
            <a:solidFill>
              <a:srgbClr val="D3BDA6"/>
            </a:solidFill>
            <a:prstDash val="solid"/>
            <a:headEnd type="none"/>
            <a:tailEnd type="none"/>
          </a:ln>
        </p:spPr>
        <p:txBody>
          <a:bodyPr/>
          <a:lstStyle/>
          <a:p>
            <a:endParaRPr lang="pt-BR"/>
          </a:p>
        </p:txBody>
      </p:sp>
      <p:sp>
        <p:nvSpPr>
          <p:cNvPr id="7" name="Shape 4"/>
          <p:cNvSpPr/>
          <p:nvPr/>
        </p:nvSpPr>
        <p:spPr>
          <a:xfrm>
            <a:off x="5738189" y="4879163"/>
            <a:ext cx="5239624" cy="20433"/>
          </a:xfrm>
          <a:prstGeom prst="line">
            <a:avLst/>
          </a:prstGeom>
          <a:noFill/>
          <a:ln w="12700">
            <a:solidFill>
              <a:srgbClr val="D3BDA6"/>
            </a:solidFill>
            <a:prstDash val="solid"/>
            <a:headEnd type="none"/>
            <a:tailEnd type="none"/>
          </a:ln>
        </p:spPr>
        <p:txBody>
          <a:bodyPr/>
          <a:lstStyle/>
          <a:p>
            <a:endParaRPr lang="pt-BR"/>
          </a:p>
        </p:txBody>
      </p:sp>
      <p:sp>
        <p:nvSpPr>
          <p:cNvPr id="8" name="Shape 5"/>
          <p:cNvSpPr/>
          <p:nvPr/>
        </p:nvSpPr>
        <p:spPr>
          <a:xfrm>
            <a:off x="5738189" y="5651070"/>
            <a:ext cx="5239624" cy="20433"/>
          </a:xfrm>
          <a:prstGeom prst="line">
            <a:avLst/>
          </a:prstGeom>
          <a:noFill/>
          <a:ln w="12700">
            <a:solidFill>
              <a:srgbClr val="D3BDA6"/>
            </a:solidFill>
            <a:prstDash val="solid"/>
            <a:headEnd type="none"/>
            <a:tailEnd type="none"/>
          </a:ln>
        </p:spPr>
        <p:txBody>
          <a:bodyPr/>
          <a:lstStyle/>
          <a:p>
            <a:endParaRPr lang="pt-BR"/>
          </a:p>
        </p:txBody>
      </p:sp>
      <p:sp>
        <p:nvSpPr>
          <p:cNvPr id="9" name="Text 6"/>
          <p:cNvSpPr/>
          <p:nvPr/>
        </p:nvSpPr>
        <p:spPr>
          <a:xfrm>
            <a:off x="1827530" y="3183890"/>
            <a:ext cx="2230120"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alpha val="55000"/>
                  </a:srgbClr>
                </a:solidFill>
                <a:latin typeface="MiSans" pitchFamily="34" charset="0"/>
                <a:ea typeface="MiSans" pitchFamily="34" charset="-122"/>
                <a:cs typeface="MiSans" pitchFamily="34" charset="-120"/>
              </a:rPr>
              <a:t>CONTENTS</a:t>
            </a:r>
            <a:endParaRPr lang="en-US" sz="1600" dirty="0"/>
          </a:p>
        </p:txBody>
      </p:sp>
      <p:sp>
        <p:nvSpPr>
          <p:cNvPr id="10" name="Text 7"/>
          <p:cNvSpPr/>
          <p:nvPr/>
        </p:nvSpPr>
        <p:spPr>
          <a:xfrm>
            <a:off x="5676900" y="1186498"/>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01</a:t>
            </a:r>
            <a:endParaRPr lang="en-US" sz="1600" dirty="0"/>
          </a:p>
        </p:txBody>
      </p:sp>
      <p:sp>
        <p:nvSpPr>
          <p:cNvPr id="11" name="Text 8"/>
          <p:cNvSpPr/>
          <p:nvPr/>
        </p:nvSpPr>
        <p:spPr>
          <a:xfrm>
            <a:off x="6385126" y="1236445"/>
            <a:ext cx="4367961"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Opening</a:t>
            </a:r>
            <a:endParaRPr lang="en-US" sz="1600" dirty="0"/>
          </a:p>
        </p:txBody>
      </p:sp>
      <p:sp>
        <p:nvSpPr>
          <p:cNvPr id="12" name="Text 9"/>
          <p:cNvSpPr/>
          <p:nvPr/>
        </p:nvSpPr>
        <p:spPr>
          <a:xfrm>
            <a:off x="5676900" y="1958405"/>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02</a:t>
            </a:r>
            <a:endParaRPr lang="en-US" sz="1600" dirty="0"/>
          </a:p>
        </p:txBody>
      </p:sp>
      <p:sp>
        <p:nvSpPr>
          <p:cNvPr id="13" name="Text 10"/>
          <p:cNvSpPr/>
          <p:nvPr/>
        </p:nvSpPr>
        <p:spPr>
          <a:xfrm>
            <a:off x="6385126" y="2008352"/>
            <a:ext cx="4367961"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Dataset</a:t>
            </a:r>
            <a:endParaRPr lang="en-US" sz="1600" dirty="0"/>
          </a:p>
        </p:txBody>
      </p:sp>
      <p:sp>
        <p:nvSpPr>
          <p:cNvPr id="14" name="Text 11"/>
          <p:cNvSpPr/>
          <p:nvPr/>
        </p:nvSpPr>
        <p:spPr>
          <a:xfrm>
            <a:off x="5676900" y="2730311"/>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03</a:t>
            </a:r>
            <a:endParaRPr lang="en-US" sz="1600" dirty="0"/>
          </a:p>
        </p:txBody>
      </p:sp>
      <p:sp>
        <p:nvSpPr>
          <p:cNvPr id="15" name="Text 12"/>
          <p:cNvSpPr/>
          <p:nvPr/>
        </p:nvSpPr>
        <p:spPr>
          <a:xfrm>
            <a:off x="6385126" y="2780258"/>
            <a:ext cx="4367961"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Methodology</a:t>
            </a:r>
            <a:endParaRPr lang="en-US" sz="1600" dirty="0"/>
          </a:p>
        </p:txBody>
      </p:sp>
      <p:sp>
        <p:nvSpPr>
          <p:cNvPr id="16" name="Text 13"/>
          <p:cNvSpPr/>
          <p:nvPr/>
        </p:nvSpPr>
        <p:spPr>
          <a:xfrm>
            <a:off x="5676900" y="3502218"/>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04</a:t>
            </a:r>
            <a:endParaRPr lang="en-US" sz="1600" dirty="0"/>
          </a:p>
        </p:txBody>
      </p:sp>
      <p:sp>
        <p:nvSpPr>
          <p:cNvPr id="17" name="Text 14"/>
          <p:cNvSpPr/>
          <p:nvPr/>
        </p:nvSpPr>
        <p:spPr>
          <a:xfrm>
            <a:off x="6385126" y="3552165"/>
            <a:ext cx="4367961"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Results</a:t>
            </a:r>
            <a:endParaRPr lang="en-US" sz="1600" dirty="0"/>
          </a:p>
        </p:txBody>
      </p:sp>
      <p:sp>
        <p:nvSpPr>
          <p:cNvPr id="18" name="Text 15"/>
          <p:cNvSpPr/>
          <p:nvPr/>
        </p:nvSpPr>
        <p:spPr>
          <a:xfrm>
            <a:off x="5676900" y="4274125"/>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05</a:t>
            </a:r>
            <a:endParaRPr lang="en-US" sz="1600" dirty="0"/>
          </a:p>
        </p:txBody>
      </p:sp>
      <p:sp>
        <p:nvSpPr>
          <p:cNvPr id="19" name="Text 16"/>
          <p:cNvSpPr/>
          <p:nvPr/>
        </p:nvSpPr>
        <p:spPr>
          <a:xfrm>
            <a:off x="6385126" y="4324072"/>
            <a:ext cx="4367961"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Insights</a:t>
            </a:r>
            <a:endParaRPr lang="en-US" sz="1600" dirty="0"/>
          </a:p>
        </p:txBody>
      </p:sp>
      <p:sp>
        <p:nvSpPr>
          <p:cNvPr id="20" name="Text 17"/>
          <p:cNvSpPr/>
          <p:nvPr/>
        </p:nvSpPr>
        <p:spPr>
          <a:xfrm>
            <a:off x="5676900" y="5046032"/>
            <a:ext cx="690634" cy="453495"/>
          </a:xfrm>
          <a:prstGeom prst="rect">
            <a:avLst/>
          </a:prstGeom>
          <a:noFill/>
          <a:ln/>
        </p:spPr>
        <p:txBody>
          <a:bodyPr wrap="square" lIns="91440" tIns="45720" rIns="91440" bIns="45720" rtlCol="0" anchor="t"/>
          <a:lstStyle/>
          <a:p>
            <a:pPr>
              <a:lnSpc>
                <a:spcPct val="100000"/>
              </a:lnSpc>
            </a:pPr>
            <a:r>
              <a:rPr lang="en-US" sz="2800" b="1" dirty="0">
                <a:solidFill>
                  <a:srgbClr val="D3BDA6"/>
                </a:solidFill>
                <a:latin typeface="MiSans" pitchFamily="34" charset="0"/>
                <a:ea typeface="MiSans" pitchFamily="34" charset="-122"/>
                <a:cs typeface="MiSans" pitchFamily="34" charset="-120"/>
              </a:rPr>
              <a:t>06</a:t>
            </a:r>
            <a:endParaRPr lang="en-US" sz="1600" dirty="0"/>
          </a:p>
        </p:txBody>
      </p:sp>
      <p:sp>
        <p:nvSpPr>
          <p:cNvPr id="21" name="Text 18"/>
          <p:cNvSpPr/>
          <p:nvPr/>
        </p:nvSpPr>
        <p:spPr>
          <a:xfrm>
            <a:off x="6385126" y="5095978"/>
            <a:ext cx="4367961"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1A1A1A"/>
                </a:solidFill>
                <a:latin typeface="MiSans" pitchFamily="34" charset="0"/>
                <a:ea typeface="MiSans" pitchFamily="34" charset="-122"/>
                <a:cs typeface="MiSans" pitchFamily="34" charset="-120"/>
              </a:rPr>
              <a:t>Close</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8756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Strategic Recommendations</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txBody>
          <a:bodyPr/>
          <a:lstStyle/>
          <a:p>
            <a:endParaRPr lang="pt-BR"/>
          </a:p>
        </p:txBody>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829945" y="1796415"/>
            <a:ext cx="4509135" cy="4420870"/>
          </a:xfrm>
          <a:prstGeom prst="roundRect">
            <a:avLst>
              <a:gd name="adj" fmla="val 6829"/>
            </a:avLst>
          </a:prstGeom>
          <a:solidFill>
            <a:srgbClr val="D3BDA6"/>
          </a:solidFill>
          <a:ln/>
        </p:spPr>
        <p:txBody>
          <a:bodyPr/>
          <a:lstStyle/>
          <a:p>
            <a:endParaRPr lang="pt-BR"/>
          </a:p>
        </p:txBody>
      </p:sp>
      <p:sp>
        <p:nvSpPr>
          <p:cNvPr id="20" name="Text 18"/>
          <p:cNvSpPr/>
          <p:nvPr/>
        </p:nvSpPr>
        <p:spPr>
          <a:xfrm>
            <a:off x="829945" y="1796415"/>
            <a:ext cx="4509135" cy="4420870"/>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0" descr="https://kimi-img.moonshot.cn/pub/slides/slides_tmpl/image/25-09-28-15:22:05-d3ce478s8jdo4os5dcu0.png"/>
          <p:cNvPicPr>
            <a:picLocks noChangeAspect="1"/>
          </p:cNvPicPr>
          <p:nvPr/>
        </p:nvPicPr>
        <p:blipFill>
          <a:blip r:embed="rId3"/>
          <a:stretch>
            <a:fillRect/>
          </a:stretch>
        </p:blipFill>
        <p:spPr>
          <a:xfrm>
            <a:off x="3938905" y="1920875"/>
            <a:ext cx="1304290" cy="1036320"/>
          </a:xfrm>
          <a:prstGeom prst="rect">
            <a:avLst/>
          </a:prstGeom>
        </p:spPr>
      </p:pic>
      <p:sp>
        <p:nvSpPr>
          <p:cNvPr id="22" name="Shape 19"/>
          <p:cNvSpPr/>
          <p:nvPr/>
        </p:nvSpPr>
        <p:spPr>
          <a:xfrm>
            <a:off x="1014095" y="2801620"/>
            <a:ext cx="4140835" cy="3225800"/>
          </a:xfrm>
          <a:prstGeom prst="roundRect">
            <a:avLst>
              <a:gd name="adj" fmla="val 6829"/>
            </a:avLst>
          </a:prstGeom>
          <a:solidFill>
            <a:srgbClr val="FFFFFF"/>
          </a:solidFill>
          <a:ln/>
        </p:spPr>
        <p:txBody>
          <a:bodyPr/>
          <a:lstStyle/>
          <a:p>
            <a:endParaRPr lang="pt-BR"/>
          </a:p>
        </p:txBody>
      </p:sp>
      <p:sp>
        <p:nvSpPr>
          <p:cNvPr id="23" name="Text 20"/>
          <p:cNvSpPr/>
          <p:nvPr/>
        </p:nvSpPr>
        <p:spPr>
          <a:xfrm>
            <a:off x="1014095" y="2801620"/>
            <a:ext cx="4140835" cy="322580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047105" y="1796415"/>
            <a:ext cx="4509135" cy="4420870"/>
          </a:xfrm>
          <a:prstGeom prst="roundRect">
            <a:avLst>
              <a:gd name="adj" fmla="val 6829"/>
            </a:avLst>
          </a:prstGeom>
          <a:solidFill>
            <a:srgbClr val="D3BDA6"/>
          </a:solidFill>
          <a:ln/>
        </p:spPr>
        <p:txBody>
          <a:bodyPr/>
          <a:lstStyle/>
          <a:p>
            <a:endParaRPr lang="pt-BR"/>
          </a:p>
        </p:txBody>
      </p:sp>
      <p:sp>
        <p:nvSpPr>
          <p:cNvPr id="25" name="Text 22"/>
          <p:cNvSpPr/>
          <p:nvPr/>
        </p:nvSpPr>
        <p:spPr>
          <a:xfrm>
            <a:off x="6047105" y="1796415"/>
            <a:ext cx="4509135" cy="4420870"/>
          </a:xfrm>
          <a:prstGeom prst="rect">
            <a:avLst/>
          </a:prstGeom>
          <a:noFill/>
          <a:ln/>
        </p:spPr>
        <p:txBody>
          <a:bodyPr wrap="square" lIns="45720" tIns="91440" rIns="91440" bIns="45720" rtlCol="0" anchor="ctr"/>
          <a:lstStyle/>
          <a:p>
            <a:pPr>
              <a:lnSpc>
                <a:spcPct val="100000"/>
              </a:lnSpc>
            </a:pPr>
            <a:endParaRPr lang="en-US" sz="1600" dirty="0"/>
          </a:p>
        </p:txBody>
      </p:sp>
      <p:pic>
        <p:nvPicPr>
          <p:cNvPr id="26" name="Image 1" descr="https://kimi-img.moonshot.cn/pub/slides/slides_tmpl/image/25-09-28-15:22:05-d3ce478s8jdo4os5dcv0.png"/>
          <p:cNvPicPr>
            <a:picLocks noChangeAspect="1"/>
          </p:cNvPicPr>
          <p:nvPr/>
        </p:nvPicPr>
        <p:blipFill>
          <a:blip r:embed="rId4"/>
          <a:stretch>
            <a:fillRect/>
          </a:stretch>
        </p:blipFill>
        <p:spPr>
          <a:xfrm>
            <a:off x="9154795" y="1920875"/>
            <a:ext cx="1304290" cy="1036320"/>
          </a:xfrm>
          <a:prstGeom prst="rect">
            <a:avLst/>
          </a:prstGeom>
        </p:spPr>
      </p:pic>
      <p:sp>
        <p:nvSpPr>
          <p:cNvPr id="27" name="Shape 23"/>
          <p:cNvSpPr/>
          <p:nvPr/>
        </p:nvSpPr>
        <p:spPr>
          <a:xfrm>
            <a:off x="6231255" y="2801620"/>
            <a:ext cx="4140835" cy="3225800"/>
          </a:xfrm>
          <a:prstGeom prst="roundRect">
            <a:avLst>
              <a:gd name="adj" fmla="val 6829"/>
            </a:avLst>
          </a:prstGeom>
          <a:solidFill>
            <a:srgbClr val="FFFFFF"/>
          </a:solidFill>
          <a:ln/>
        </p:spPr>
        <p:txBody>
          <a:bodyPr/>
          <a:lstStyle/>
          <a:p>
            <a:endParaRPr lang="pt-BR"/>
          </a:p>
        </p:txBody>
      </p:sp>
      <p:sp>
        <p:nvSpPr>
          <p:cNvPr id="28" name="Text 24"/>
          <p:cNvSpPr/>
          <p:nvPr/>
        </p:nvSpPr>
        <p:spPr>
          <a:xfrm>
            <a:off x="6231255" y="2801620"/>
            <a:ext cx="4140835" cy="322580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Text 25"/>
          <p:cNvSpPr/>
          <p:nvPr/>
        </p:nvSpPr>
        <p:spPr>
          <a:xfrm>
            <a:off x="1195705" y="1984375"/>
            <a:ext cx="290258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Modern Production</a:t>
            </a:r>
            <a:endParaRPr lang="en-US" sz="1600" dirty="0"/>
          </a:p>
        </p:txBody>
      </p:sp>
      <p:sp>
        <p:nvSpPr>
          <p:cNvPr id="30" name="Text 26"/>
          <p:cNvSpPr/>
          <p:nvPr/>
        </p:nvSpPr>
        <p:spPr>
          <a:xfrm>
            <a:off x="1195705" y="2924175"/>
            <a:ext cx="3778250" cy="2495748"/>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Artists should prioritize modern production styles to align with contemporary listener preferences. Ensuring that their music reflects current sonic trends is essential for achieving high popularity.</a:t>
            </a:r>
            <a:endParaRPr lang="en-US" sz="1600" dirty="0"/>
          </a:p>
        </p:txBody>
      </p:sp>
      <p:sp>
        <p:nvSpPr>
          <p:cNvPr id="31" name="Text 27"/>
          <p:cNvSpPr/>
          <p:nvPr/>
        </p:nvSpPr>
        <p:spPr>
          <a:xfrm>
            <a:off x="6412865" y="1984375"/>
            <a:ext cx="290258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Energy and Groove</a:t>
            </a:r>
            <a:endParaRPr lang="en-US" sz="1600" dirty="0"/>
          </a:p>
        </p:txBody>
      </p:sp>
      <p:sp>
        <p:nvSpPr>
          <p:cNvPr id="32" name="Text 28"/>
          <p:cNvSpPr/>
          <p:nvPr/>
        </p:nvSpPr>
        <p:spPr>
          <a:xfrm>
            <a:off x="6412865" y="2924175"/>
            <a:ext cx="3778250" cy="2495748"/>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Investing in loud, energetic masters and crafting danceable grooves are strategic priorities. These elements significantly influence a song's popularity, offering a clear path for artists to enhance their chances of success.</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txBody>
          <a:bodyPr/>
          <a:lstStyle/>
          <a:p>
            <a:endParaRPr lang="pt-BR"/>
          </a:p>
        </p:txBody>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Close</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06</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16200000">
            <a:off x="5710555" y="3178175"/>
            <a:ext cx="2053590" cy="2053590"/>
          </a:xfrm>
          <a:prstGeom prst="teardrop">
            <a:avLst/>
          </a:prstGeom>
          <a:solidFill>
            <a:srgbClr val="AB8A7D"/>
          </a:solidFill>
          <a:ln/>
        </p:spPr>
        <p:txBody>
          <a:bodyPr/>
          <a:lstStyle/>
          <a:p>
            <a:endParaRPr lang="pt-BR"/>
          </a:p>
        </p:txBody>
      </p:sp>
      <p:sp>
        <p:nvSpPr>
          <p:cNvPr id="5" name="Text 3"/>
          <p:cNvSpPr/>
          <p:nvPr/>
        </p:nvSpPr>
        <p:spPr>
          <a:xfrm rot="16200000">
            <a:off x="5710555" y="3178175"/>
            <a:ext cx="2053590" cy="20535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10800000">
            <a:off x="5710555" y="1645920"/>
            <a:ext cx="1462405" cy="1460500"/>
          </a:xfrm>
          <a:prstGeom prst="teardrop">
            <a:avLst/>
          </a:prstGeom>
          <a:solidFill>
            <a:srgbClr val="D3BDA6"/>
          </a:solidFill>
          <a:ln/>
        </p:spPr>
        <p:txBody>
          <a:bodyPr/>
          <a:lstStyle/>
          <a:p>
            <a:endParaRPr lang="pt-BR"/>
          </a:p>
        </p:txBody>
      </p:sp>
      <p:sp>
        <p:nvSpPr>
          <p:cNvPr id="7" name="Text 5"/>
          <p:cNvSpPr/>
          <p:nvPr/>
        </p:nvSpPr>
        <p:spPr>
          <a:xfrm rot="10800000">
            <a:off x="5710555" y="1645920"/>
            <a:ext cx="1462405" cy="1460500"/>
          </a:xfrm>
          <a:prstGeom prst="rect">
            <a:avLst/>
          </a:prstGeom>
          <a:noFill/>
          <a:ln/>
        </p:spPr>
        <p:txBody>
          <a:bodyPr wrap="square" lIns="35941" tIns="91440" rIns="35941" bIns="45720" rtlCol="0" anchor="ctr"/>
          <a:lstStyle/>
          <a:p>
            <a:pPr>
              <a:lnSpc>
                <a:spcPct val="100000"/>
              </a:lnSpc>
            </a:pPr>
            <a:endParaRPr lang="en-US" sz="1600" dirty="0"/>
          </a:p>
        </p:txBody>
      </p:sp>
      <p:sp>
        <p:nvSpPr>
          <p:cNvPr id="8" name="Shape 6"/>
          <p:cNvSpPr/>
          <p:nvPr/>
        </p:nvSpPr>
        <p:spPr>
          <a:xfrm>
            <a:off x="4422140" y="3178175"/>
            <a:ext cx="1213485" cy="1214755"/>
          </a:xfrm>
          <a:prstGeom prst="teardrop">
            <a:avLst/>
          </a:prstGeom>
          <a:solidFill>
            <a:srgbClr val="CDB9B1"/>
          </a:solidFill>
          <a:ln/>
        </p:spPr>
        <p:txBody>
          <a:bodyPr/>
          <a:lstStyle/>
          <a:p>
            <a:endParaRPr lang="pt-BR"/>
          </a:p>
        </p:txBody>
      </p:sp>
      <p:sp>
        <p:nvSpPr>
          <p:cNvPr id="9" name="Text 7"/>
          <p:cNvSpPr/>
          <p:nvPr/>
        </p:nvSpPr>
        <p:spPr>
          <a:xfrm>
            <a:off x="4422140" y="3178175"/>
            <a:ext cx="1213485" cy="1214755"/>
          </a:xfrm>
          <a:prstGeom prst="rect">
            <a:avLst/>
          </a:prstGeom>
          <a:noFill/>
          <a:ln/>
        </p:spPr>
        <p:txBody>
          <a:bodyPr wrap="square" lIns="72009" tIns="91440" rIns="107950" bIns="45720" rtlCol="0" anchor="ctr"/>
          <a:lstStyle/>
          <a:p>
            <a:pPr>
              <a:lnSpc>
                <a:spcPct val="100000"/>
              </a:lnSpc>
            </a:pPr>
            <a:endParaRPr lang="en-US" sz="1600" dirty="0"/>
          </a:p>
        </p:txBody>
      </p:sp>
      <p:sp>
        <p:nvSpPr>
          <p:cNvPr id="10" name="Shape 8"/>
          <p:cNvSpPr/>
          <p:nvPr/>
        </p:nvSpPr>
        <p:spPr>
          <a:xfrm rot="5400000">
            <a:off x="4170045" y="1660525"/>
            <a:ext cx="1460500" cy="1460500"/>
          </a:xfrm>
          <a:prstGeom prst="teardrop">
            <a:avLst/>
          </a:prstGeom>
          <a:solidFill>
            <a:srgbClr val="E9D2AF"/>
          </a:solidFill>
          <a:ln/>
        </p:spPr>
        <p:txBody>
          <a:bodyPr/>
          <a:lstStyle/>
          <a:p>
            <a:endParaRPr lang="pt-BR"/>
          </a:p>
        </p:txBody>
      </p:sp>
      <p:sp>
        <p:nvSpPr>
          <p:cNvPr id="11" name="Text 9"/>
          <p:cNvSpPr/>
          <p:nvPr/>
        </p:nvSpPr>
        <p:spPr>
          <a:xfrm rot="5400000">
            <a:off x="4170045" y="1660525"/>
            <a:ext cx="1460500" cy="1460500"/>
          </a:xfrm>
          <a:prstGeom prst="rect">
            <a:avLst/>
          </a:prstGeom>
          <a:noFill/>
          <a:ln/>
        </p:spPr>
        <p:txBody>
          <a:bodyPr wrap="square" lIns="35941" tIns="107950" rIns="0" bIns="45720" rtlCol="0" anchor="ctr"/>
          <a:lstStyle/>
          <a:p>
            <a:pPr>
              <a:lnSpc>
                <a:spcPct val="100000"/>
              </a:lnSpc>
            </a:pPr>
            <a:endParaRPr lang="en-US" sz="1600" dirty="0"/>
          </a:p>
        </p:txBody>
      </p:sp>
      <p:pic>
        <p:nvPicPr>
          <p:cNvPr id="12" name="Image 0" descr="https://kimi-img.moonshot.cn/pub/slides/slides_tmpl/image/25-09-28-15:22:16-d3ce4a0s8jdo4os5ddg0.png"/>
          <p:cNvPicPr>
            <a:picLocks noChangeAspect="1"/>
          </p:cNvPicPr>
          <p:nvPr/>
        </p:nvPicPr>
        <p:blipFill>
          <a:blip r:embed="rId3"/>
          <a:stretch>
            <a:fillRect/>
          </a:stretch>
        </p:blipFill>
        <p:spPr>
          <a:xfrm>
            <a:off x="4740275" y="2121535"/>
            <a:ext cx="323215" cy="542290"/>
          </a:xfrm>
          <a:prstGeom prst="rect">
            <a:avLst/>
          </a:prstGeom>
        </p:spPr>
      </p:pic>
      <p:pic>
        <p:nvPicPr>
          <p:cNvPr id="13" name="Image 1" descr="https://kimi-img.moonshot.cn/pub/slides/slides_tmpl/image/25-09-28-15:22:16-d3ce4a0s8jdo4os5ddi0.png"/>
          <p:cNvPicPr>
            <a:picLocks noChangeAspect="1"/>
          </p:cNvPicPr>
          <p:nvPr/>
        </p:nvPicPr>
        <p:blipFill>
          <a:blip r:embed="rId4"/>
          <a:stretch>
            <a:fillRect/>
          </a:stretch>
        </p:blipFill>
        <p:spPr>
          <a:xfrm>
            <a:off x="4814570" y="3552190"/>
            <a:ext cx="433070" cy="463550"/>
          </a:xfrm>
          <a:prstGeom prst="rect">
            <a:avLst/>
          </a:prstGeom>
        </p:spPr>
      </p:pic>
      <p:pic>
        <p:nvPicPr>
          <p:cNvPr id="14" name="Image 2" descr="https://kimi-img.moonshot.cn/pub/slides/slides_tmpl/image/25-09-28-15:22:16-d3ce4a0s8jdo4os5ddhg.png"/>
          <p:cNvPicPr>
            <a:picLocks noChangeAspect="1"/>
          </p:cNvPicPr>
          <p:nvPr/>
        </p:nvPicPr>
        <p:blipFill>
          <a:blip r:embed="rId5"/>
          <a:stretch>
            <a:fillRect/>
          </a:stretch>
        </p:blipFill>
        <p:spPr>
          <a:xfrm>
            <a:off x="6208395" y="2200275"/>
            <a:ext cx="469265" cy="353695"/>
          </a:xfrm>
          <a:prstGeom prst="rect">
            <a:avLst/>
          </a:prstGeom>
        </p:spPr>
      </p:pic>
      <p:pic>
        <p:nvPicPr>
          <p:cNvPr id="15" name="Image 3" descr="https://kimi-img.moonshot.cn/pub/slides/slides_tmpl/image/25-09-28-15:22:16-d3ce4a0s8jdo4os5ddh0.png"/>
          <p:cNvPicPr>
            <a:picLocks noChangeAspect="1"/>
          </p:cNvPicPr>
          <p:nvPr/>
        </p:nvPicPr>
        <p:blipFill>
          <a:blip r:embed="rId6"/>
          <a:stretch>
            <a:fillRect/>
          </a:stretch>
        </p:blipFill>
        <p:spPr>
          <a:xfrm>
            <a:off x="6504305" y="4076065"/>
            <a:ext cx="469265" cy="402590"/>
          </a:xfrm>
          <a:prstGeom prst="rect">
            <a:avLst/>
          </a:prstGeom>
        </p:spPr>
      </p:pic>
      <p:sp>
        <p:nvSpPr>
          <p:cNvPr id="16" name="Text 10"/>
          <p:cNvSpPr/>
          <p:nvPr/>
        </p:nvSpPr>
        <p:spPr>
          <a:xfrm>
            <a:off x="667385" y="524510"/>
            <a:ext cx="6272530" cy="48756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Challenges &amp; Next Steps</a:t>
            </a:r>
            <a:endParaRPr lang="en-US" sz="1600" dirty="0"/>
          </a:p>
        </p:txBody>
      </p:sp>
      <p:sp>
        <p:nvSpPr>
          <p:cNvPr id="17" name="Shape 11"/>
          <p:cNvSpPr/>
          <p:nvPr/>
        </p:nvSpPr>
        <p:spPr>
          <a:xfrm>
            <a:off x="712470" y="3729355"/>
            <a:ext cx="3248025" cy="0"/>
          </a:xfrm>
          <a:prstGeom prst="line">
            <a:avLst/>
          </a:prstGeom>
          <a:noFill/>
          <a:ln w="28575">
            <a:solidFill>
              <a:srgbClr val="7E5F3E"/>
            </a:solidFill>
            <a:prstDash val="sysDot"/>
            <a:headEnd type="none"/>
            <a:tailEnd type="none"/>
          </a:ln>
        </p:spPr>
        <p:txBody>
          <a:bodyPr/>
          <a:lstStyle/>
          <a:p>
            <a:endParaRPr lang="pt-BR"/>
          </a:p>
        </p:txBody>
      </p:sp>
      <p:sp>
        <p:nvSpPr>
          <p:cNvPr id="18" name="Shape 12"/>
          <p:cNvSpPr/>
          <p:nvPr/>
        </p:nvSpPr>
        <p:spPr>
          <a:xfrm>
            <a:off x="8321675" y="3729355"/>
            <a:ext cx="3248025" cy="0"/>
          </a:xfrm>
          <a:prstGeom prst="line">
            <a:avLst/>
          </a:prstGeom>
          <a:noFill/>
          <a:ln w="28575">
            <a:solidFill>
              <a:srgbClr val="7E5F3E"/>
            </a:solidFill>
            <a:prstDash val="sysDot"/>
            <a:headEnd type="none"/>
            <a:tailEnd type="none"/>
          </a:ln>
        </p:spPr>
        <p:txBody>
          <a:bodyPr/>
          <a:lstStyle/>
          <a:p>
            <a:endParaRPr lang="pt-BR"/>
          </a:p>
        </p:txBody>
      </p:sp>
      <p:sp>
        <p:nvSpPr>
          <p:cNvPr id="19" name="Text 13"/>
          <p:cNvSpPr/>
          <p:nvPr/>
        </p:nvSpPr>
        <p:spPr>
          <a:xfrm>
            <a:off x="631190" y="1480820"/>
            <a:ext cx="3657600" cy="276225"/>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Static Dataset</a:t>
            </a:r>
            <a:endParaRPr lang="en-US" sz="1600" dirty="0"/>
          </a:p>
        </p:txBody>
      </p:sp>
      <p:sp>
        <p:nvSpPr>
          <p:cNvPr id="20" name="Text 14"/>
          <p:cNvSpPr/>
          <p:nvPr/>
        </p:nvSpPr>
        <p:spPr>
          <a:xfrm>
            <a:off x="590550" y="1849120"/>
            <a:ext cx="3657600" cy="1437481"/>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The static nature of our dataset limits our analysis to predefined popularity labels. Future work will migrate to the Spotify API for real-time data, ensuring more accurate and dynamic insights.</a:t>
            </a:r>
            <a:endParaRPr lang="en-US" sz="1600" dirty="0"/>
          </a:p>
        </p:txBody>
      </p:sp>
      <p:sp>
        <p:nvSpPr>
          <p:cNvPr id="21" name="Text 15"/>
          <p:cNvSpPr/>
          <p:nvPr/>
        </p:nvSpPr>
        <p:spPr>
          <a:xfrm>
            <a:off x="590550" y="4110355"/>
            <a:ext cx="3657600" cy="276225"/>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Missing Variables</a:t>
            </a:r>
            <a:endParaRPr lang="en-US" sz="1600" dirty="0"/>
          </a:p>
        </p:txBody>
      </p:sp>
      <p:sp>
        <p:nvSpPr>
          <p:cNvPr id="22" name="Text 16"/>
          <p:cNvSpPr/>
          <p:nvPr/>
        </p:nvSpPr>
        <p:spPr>
          <a:xfrm>
            <a:off x="590550" y="4478655"/>
            <a:ext cx="3657600" cy="1724819"/>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Our dataset lacks crucial external variables like marketing budgets and playlist placements. Integrating these factors will provide a more comprehensive understanding of what drives a song's success.</a:t>
            </a:r>
            <a:endParaRPr lang="en-US" sz="1600" dirty="0"/>
          </a:p>
        </p:txBody>
      </p:sp>
      <p:sp>
        <p:nvSpPr>
          <p:cNvPr id="23" name="Text 17"/>
          <p:cNvSpPr/>
          <p:nvPr/>
        </p:nvSpPr>
        <p:spPr>
          <a:xfrm>
            <a:off x="7764145" y="1607820"/>
            <a:ext cx="3657600" cy="276225"/>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Correlation vs. Causation</a:t>
            </a:r>
            <a:endParaRPr lang="en-US" sz="1600" dirty="0"/>
          </a:p>
        </p:txBody>
      </p:sp>
      <p:sp>
        <p:nvSpPr>
          <p:cNvPr id="24" name="Text 18"/>
          <p:cNvSpPr/>
          <p:nvPr/>
        </p:nvSpPr>
        <p:spPr>
          <a:xfrm>
            <a:off x="7723505" y="1976120"/>
            <a:ext cx="3657600" cy="1724819"/>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While our models identify correlations, they do not establish causation. Future research will focus on deeper explainability tools like SHAP to uncover the underlying reasons behind a song's popularity.</a:t>
            </a:r>
            <a:endParaRPr lang="en-US" sz="1600" dirty="0"/>
          </a:p>
        </p:txBody>
      </p:sp>
      <p:sp>
        <p:nvSpPr>
          <p:cNvPr id="25" name="Text 19"/>
          <p:cNvSpPr/>
          <p:nvPr/>
        </p:nvSpPr>
        <p:spPr>
          <a:xfrm>
            <a:off x="7891145" y="4015740"/>
            <a:ext cx="3657600" cy="276225"/>
          </a:xfrm>
          <a:prstGeom prst="rect">
            <a:avLst/>
          </a:prstGeom>
          <a:noFill/>
          <a:ln/>
        </p:spPr>
        <p:txBody>
          <a:bodyPr wrap="square" lIns="91440" tIns="45720" rIns="91440" bIns="45720" rtlCol="0" anchor="t">
            <a:spAutoFit/>
          </a:bodyPr>
          <a:lstStyle/>
          <a:p>
            <a:pPr>
              <a:lnSpc>
                <a:spcPct val="100000"/>
              </a:lnSpc>
            </a:pPr>
            <a:r>
              <a:rPr lang="en-US" sz="1800" b="1" dirty="0">
                <a:solidFill>
                  <a:srgbClr val="2C3741"/>
                </a:solidFill>
                <a:latin typeface="MiSans" pitchFamily="34" charset="0"/>
                <a:ea typeface="MiSans" pitchFamily="34" charset="-122"/>
                <a:cs typeface="MiSans" pitchFamily="34" charset="-120"/>
              </a:rPr>
              <a:t>Future Work</a:t>
            </a:r>
            <a:endParaRPr lang="en-US" sz="1600" dirty="0"/>
          </a:p>
        </p:txBody>
      </p:sp>
      <p:sp>
        <p:nvSpPr>
          <p:cNvPr id="26" name="Text 20"/>
          <p:cNvSpPr/>
          <p:nvPr/>
        </p:nvSpPr>
        <p:spPr>
          <a:xfrm>
            <a:off x="7971155" y="4478655"/>
            <a:ext cx="3657600" cy="1724819"/>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Future steps include migrating to the Spotify API, integrating social media signals, and applying SHAP for instance-level explanations. These enhancements will provide more robust and actionable insights for artists.</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667385" y="524510"/>
            <a:ext cx="6272530" cy="48756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Takeaway for Artists</a:t>
            </a:r>
            <a:endParaRPr lang="en-US" sz="1600" dirty="0"/>
          </a:p>
        </p:txBody>
      </p:sp>
      <p:pic>
        <p:nvPicPr>
          <p:cNvPr id="11" name="Image 0" descr="https://kimi-img.moonshot.cn/pub/slides/slides_tmpl/image/25-09-28-15:22:05-d3ce478s8jdo4os5dd00.png"/>
          <p:cNvPicPr>
            <a:picLocks noChangeAspect="1"/>
          </p:cNvPicPr>
          <p:nvPr/>
        </p:nvPicPr>
        <p:blipFill>
          <a:blip r:embed="rId3"/>
          <a:srcRect l="18" r="18"/>
          <a:stretch/>
        </p:blipFill>
        <p:spPr>
          <a:xfrm>
            <a:off x="0" y="1869875"/>
            <a:ext cx="6892290" cy="3879732"/>
          </a:xfrm>
          <a:prstGeom prst="rect">
            <a:avLst/>
          </a:prstGeom>
        </p:spPr>
      </p:pic>
      <p:sp>
        <p:nvSpPr>
          <p:cNvPr id="12" name="Shape 9"/>
          <p:cNvSpPr/>
          <p:nvPr/>
        </p:nvSpPr>
        <p:spPr>
          <a:xfrm>
            <a:off x="7024370" y="1875565"/>
            <a:ext cx="5180330" cy="3868870"/>
          </a:xfrm>
          <a:prstGeom prst="rect">
            <a:avLst/>
          </a:prstGeom>
          <a:gradFill flip="none" rotWithShape="1">
            <a:gsLst>
              <a:gs pos="0">
                <a:srgbClr val="D3BDA6"/>
              </a:gs>
              <a:gs pos="100000">
                <a:srgbClr val="BFA492"/>
              </a:gs>
            </a:gsLst>
            <a:lin ang="2700000" scaled="1"/>
          </a:gradFill>
          <a:ln/>
        </p:spPr>
        <p:txBody>
          <a:bodyPr/>
          <a:lstStyle/>
          <a:p>
            <a:endParaRPr lang="pt-BR"/>
          </a:p>
        </p:txBody>
      </p:sp>
      <p:sp>
        <p:nvSpPr>
          <p:cNvPr id="13" name="Text 10"/>
          <p:cNvSpPr/>
          <p:nvPr/>
        </p:nvSpPr>
        <p:spPr>
          <a:xfrm>
            <a:off x="7024370" y="1875565"/>
            <a:ext cx="5180330" cy="386887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1"/>
          <p:cNvSpPr/>
          <p:nvPr/>
        </p:nvSpPr>
        <p:spPr>
          <a:xfrm>
            <a:off x="7259320" y="2383155"/>
            <a:ext cx="4506595" cy="623570"/>
          </a:xfrm>
          <a:prstGeom prst="rect">
            <a:avLst/>
          </a:prstGeom>
          <a:noFill/>
          <a:ln/>
        </p:spPr>
        <p:txBody>
          <a:bodyPr wrap="square" lIns="91440" tIns="45720" rIns="91440" bIns="45720" rtlCol="0" anchor="t"/>
          <a:lstStyle/>
          <a:p>
            <a:pPr>
              <a:lnSpc>
                <a:spcPct val="100000"/>
              </a:lnSpc>
            </a:pPr>
            <a:r>
              <a:rPr lang="en-US" sz="2400" b="1" dirty="0">
                <a:solidFill>
                  <a:srgbClr val="FFFFFF"/>
                </a:solidFill>
                <a:latin typeface="MiSans" pitchFamily="34" charset="0"/>
                <a:ea typeface="MiSans" pitchFamily="34" charset="-122"/>
                <a:cs typeface="MiSans" pitchFamily="34" charset="-120"/>
              </a:rPr>
              <a:t>Data-Driven Success</a:t>
            </a:r>
            <a:endParaRPr lang="en-US" sz="1600" dirty="0"/>
          </a:p>
        </p:txBody>
      </p:sp>
      <p:sp>
        <p:nvSpPr>
          <p:cNvPr id="15" name="Text 12"/>
          <p:cNvSpPr/>
          <p:nvPr/>
        </p:nvSpPr>
        <p:spPr>
          <a:xfrm>
            <a:off x="7259320" y="2985135"/>
            <a:ext cx="4506595" cy="3124200"/>
          </a:xfrm>
          <a:prstGeom prst="rect">
            <a:avLst/>
          </a:prstGeom>
          <a:noFill/>
          <a:ln/>
        </p:spPr>
        <p:txBody>
          <a:bodyPr wrap="square" lIns="91440" tIns="45720" rIns="91440" bIns="4572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Our research shows that hits are not mystical but exhibit measurable traits like loudness, energy, and danceability. By focusing on these evidence-based levers, artists can boost their discoverability and increase their chances of creating hit songs.</a:t>
            </a:r>
            <a:endParaRPr lang="en-US" sz="16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2-d3ce46gs8jdo4os5dcpg.png"/>
          <p:cNvPicPr>
            <a:picLocks noChangeAspect="1"/>
          </p:cNvPicPr>
          <p:nvPr/>
        </p:nvPicPr>
        <p:blipFill>
          <a:blip r:embed="rId3"/>
          <a:srcRect l="3" r="3"/>
          <a:stretch/>
        </p:blipFill>
        <p:spPr>
          <a:xfrm>
            <a:off x="-15875" y="-4445"/>
            <a:ext cx="12233910" cy="6859905"/>
          </a:xfrm>
          <a:prstGeom prst="rect">
            <a:avLst/>
          </a:prstGeom>
        </p:spPr>
      </p:pic>
      <p:sp>
        <p:nvSpPr>
          <p:cNvPr id="3" name="Shape 0"/>
          <p:cNvSpPr/>
          <p:nvPr/>
        </p:nvSpPr>
        <p:spPr>
          <a:xfrm>
            <a:off x="4926958" y="4684395"/>
            <a:ext cx="2337402" cy="502920"/>
          </a:xfrm>
          <a:prstGeom prst="roundRect">
            <a:avLst>
              <a:gd name="adj" fmla="val 50000"/>
            </a:avLst>
          </a:prstGeom>
          <a:solidFill>
            <a:srgbClr val="000000">
              <a:alpha val="0"/>
            </a:srgbClr>
          </a:solidFill>
          <a:ln w="19050">
            <a:solidFill>
              <a:srgbClr val="FFFFFF"/>
            </a:solidFill>
            <a:prstDash val="solid"/>
          </a:ln>
        </p:spPr>
        <p:txBody>
          <a:bodyPr/>
          <a:lstStyle/>
          <a:p>
            <a:endParaRPr lang="pt-BR"/>
          </a:p>
        </p:txBody>
      </p:sp>
      <p:sp>
        <p:nvSpPr>
          <p:cNvPr id="4" name="Text 1"/>
          <p:cNvSpPr/>
          <p:nvPr/>
        </p:nvSpPr>
        <p:spPr>
          <a:xfrm>
            <a:off x="4926958" y="4684395"/>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4889500" y="4736465"/>
            <a:ext cx="2413000" cy="40011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Luis Martins</a:t>
            </a:r>
            <a:endParaRPr lang="en-US" sz="1600" dirty="0"/>
          </a:p>
        </p:txBody>
      </p:sp>
      <p:sp>
        <p:nvSpPr>
          <p:cNvPr id="6" name="Shape 3"/>
          <p:cNvSpPr/>
          <p:nvPr/>
        </p:nvSpPr>
        <p:spPr>
          <a:xfrm>
            <a:off x="4926958" y="5387340"/>
            <a:ext cx="2337402" cy="502920"/>
          </a:xfrm>
          <a:prstGeom prst="roundRect">
            <a:avLst>
              <a:gd name="adj" fmla="val 50000"/>
            </a:avLst>
          </a:prstGeom>
          <a:solidFill>
            <a:srgbClr val="000000">
              <a:alpha val="0"/>
            </a:srgbClr>
          </a:solidFill>
          <a:ln w="19050">
            <a:solidFill>
              <a:srgbClr val="FFFFFF"/>
            </a:solidFill>
            <a:prstDash val="solid"/>
          </a:ln>
        </p:spPr>
        <p:txBody>
          <a:bodyPr/>
          <a:lstStyle/>
          <a:p>
            <a:endParaRPr lang="pt-BR"/>
          </a:p>
        </p:txBody>
      </p:sp>
      <p:sp>
        <p:nvSpPr>
          <p:cNvPr id="7" name="Text 4"/>
          <p:cNvSpPr/>
          <p:nvPr/>
        </p:nvSpPr>
        <p:spPr>
          <a:xfrm>
            <a:off x="4926958" y="5387340"/>
            <a:ext cx="2337402" cy="50292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p:cNvSpPr/>
          <p:nvPr/>
        </p:nvSpPr>
        <p:spPr>
          <a:xfrm>
            <a:off x="4889500" y="5439410"/>
            <a:ext cx="2413000" cy="40011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25/11/2025</a:t>
            </a:r>
            <a:endParaRPr lang="en-US" sz="1600" dirty="0"/>
          </a:p>
        </p:txBody>
      </p:sp>
      <p:sp>
        <p:nvSpPr>
          <p:cNvPr id="9" name="Text 6"/>
          <p:cNvSpPr/>
          <p:nvPr/>
        </p:nvSpPr>
        <p:spPr>
          <a:xfrm>
            <a:off x="2553970" y="1307465"/>
            <a:ext cx="7061200" cy="3299460"/>
          </a:xfrm>
          <a:prstGeom prst="rect">
            <a:avLst/>
          </a:prstGeom>
          <a:noFill/>
          <a:ln/>
        </p:spPr>
        <p:txBody>
          <a:bodyPr wrap="square" lIns="91440" tIns="45720" rIns="91440" bIns="45720" rtlCol="0" anchor="t"/>
          <a:lstStyle/>
          <a:p>
            <a:pPr algn="ctr">
              <a:lnSpc>
                <a:spcPct val="100000"/>
              </a:lnSpc>
            </a:pPr>
            <a:r>
              <a:rPr lang="en-US" sz="9600" b="1" dirty="0">
                <a:solidFill>
                  <a:srgbClr val="FFFFFF"/>
                </a:solidFill>
                <a:latin typeface="MiSans" pitchFamily="34" charset="0"/>
                <a:ea typeface="MiSans" pitchFamily="34" charset="-122"/>
                <a:cs typeface="MiSans" pitchFamily="34" charset="-120"/>
              </a:rPr>
              <a:t>THANK</a:t>
            </a:r>
            <a:endParaRPr lang="en-US" sz="1600" dirty="0"/>
          </a:p>
          <a:p>
            <a:pPr algn="ctr">
              <a:lnSpc>
                <a:spcPct val="100000"/>
              </a:lnSpc>
            </a:pPr>
            <a:r>
              <a:rPr lang="en-US" sz="9600" b="1" dirty="0">
                <a:solidFill>
                  <a:srgbClr val="FFFFFF"/>
                </a:solidFill>
                <a:latin typeface="MiSans" pitchFamily="34" charset="0"/>
                <a:ea typeface="MiSans" pitchFamily="34" charset="-122"/>
                <a:cs typeface="MiSans" pitchFamily="34" charset="-120"/>
              </a:rPr>
              <a:t>YOU</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txBody>
          <a:bodyPr/>
          <a:lstStyle/>
          <a:p>
            <a:endParaRPr lang="pt-BR"/>
          </a:p>
        </p:txBody>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Opening</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01</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7744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Why Hits Hide in Data</a:t>
            </a:r>
            <a:endParaRPr lang="en-US" sz="1600" dirty="0"/>
          </a:p>
        </p:txBody>
      </p:sp>
      <p:sp>
        <p:nvSpPr>
          <p:cNvPr id="17" name="Shape 15"/>
          <p:cNvSpPr/>
          <p:nvPr/>
        </p:nvSpPr>
        <p:spPr>
          <a:xfrm>
            <a:off x="-16510" y="6572885"/>
            <a:ext cx="12221210" cy="285115"/>
          </a:xfrm>
          <a:prstGeom prst="rect">
            <a:avLst/>
          </a:prstGeom>
          <a:gradFill flip="none" rotWithShape="1">
            <a:gsLst>
              <a:gs pos="0">
                <a:srgbClr val="D3BDA6"/>
              </a:gs>
              <a:gs pos="100000">
                <a:srgbClr val="BFA492"/>
              </a:gs>
            </a:gsLst>
            <a:lin ang="2700000" scaled="1"/>
          </a:gradFill>
          <a:ln/>
        </p:spPr>
        <p:txBody>
          <a:bodyPr/>
          <a:lstStyle/>
          <a:p>
            <a:endParaRPr lang="pt-BR"/>
          </a:p>
        </p:txBody>
      </p:sp>
      <p:sp>
        <p:nvSpPr>
          <p:cNvPr id="18" name="Text 16"/>
          <p:cNvSpPr/>
          <p:nvPr/>
        </p:nvSpPr>
        <p:spPr>
          <a:xfrm>
            <a:off x="-16510" y="6572885"/>
            <a:ext cx="12221210" cy="2851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765493" y="1757680"/>
            <a:ext cx="3020695" cy="4575810"/>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txBody>
          <a:bodyPr/>
          <a:lstStyle/>
          <a:p>
            <a:endParaRPr lang="pt-BR"/>
          </a:p>
        </p:txBody>
      </p:sp>
      <p:sp>
        <p:nvSpPr>
          <p:cNvPr id="20" name="Text 18"/>
          <p:cNvSpPr/>
          <p:nvPr/>
        </p:nvSpPr>
        <p:spPr>
          <a:xfrm>
            <a:off x="765493" y="1757680"/>
            <a:ext cx="3020695" cy="425069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8406448" y="1757679"/>
            <a:ext cx="3020695" cy="4581525"/>
          </a:xfrm>
          <a:prstGeom prst="roundRect">
            <a:avLst>
              <a:gd name="adj" fmla="val 3466"/>
            </a:avLst>
          </a:prstGeom>
          <a:gradFill flip="none" rotWithShape="1">
            <a:gsLst>
              <a:gs pos="0">
                <a:srgbClr val="D3BDA6"/>
              </a:gs>
              <a:gs pos="100000">
                <a:srgbClr val="BFA492"/>
              </a:gs>
            </a:gsLst>
            <a:lin ang="2700000" scaled="1"/>
          </a:gradFill>
          <a:ln w="19050">
            <a:solidFill>
              <a:srgbClr val="D3BDA6"/>
            </a:solidFill>
            <a:prstDash val="solid"/>
          </a:ln>
        </p:spPr>
        <p:txBody>
          <a:bodyPr/>
          <a:lstStyle/>
          <a:p>
            <a:endParaRPr lang="pt-BR"/>
          </a:p>
        </p:txBody>
      </p:sp>
      <p:sp>
        <p:nvSpPr>
          <p:cNvPr id="22" name="Text 20"/>
          <p:cNvSpPr/>
          <p:nvPr/>
        </p:nvSpPr>
        <p:spPr>
          <a:xfrm>
            <a:off x="8406448" y="1757680"/>
            <a:ext cx="3020695" cy="425069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9-28-15:22:07-d3ce47os8jdo4os5dd10.png"/>
          <p:cNvPicPr>
            <a:picLocks noChangeAspect="1"/>
          </p:cNvPicPr>
          <p:nvPr/>
        </p:nvPicPr>
        <p:blipFill>
          <a:blip r:embed="rId3"/>
          <a:srcRect l="16" r="16"/>
          <a:stretch/>
        </p:blipFill>
        <p:spPr>
          <a:xfrm>
            <a:off x="4090988" y="1426845"/>
            <a:ext cx="4010025" cy="4912360"/>
          </a:xfrm>
          <a:prstGeom prst="roundRect">
            <a:avLst>
              <a:gd name="adj" fmla="val 6367"/>
            </a:avLst>
          </a:prstGeom>
        </p:spPr>
      </p:pic>
      <p:sp>
        <p:nvSpPr>
          <p:cNvPr id="24" name="Text 21"/>
          <p:cNvSpPr/>
          <p:nvPr/>
        </p:nvSpPr>
        <p:spPr>
          <a:xfrm>
            <a:off x="872173" y="2066290"/>
            <a:ext cx="2807970"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Spotify's Challenge</a:t>
            </a:r>
            <a:endParaRPr lang="en-US" sz="1600" dirty="0"/>
          </a:p>
        </p:txBody>
      </p:sp>
      <p:sp>
        <p:nvSpPr>
          <p:cNvPr id="25" name="Text 22"/>
          <p:cNvSpPr/>
          <p:nvPr/>
        </p:nvSpPr>
        <p:spPr>
          <a:xfrm>
            <a:off x="872173" y="2562973"/>
            <a:ext cx="2807970" cy="3487142"/>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Spotify hosts over 100 million tracks, but only 4% ever reach 1 million streams. In this vast ecosystem, artists struggle to stand out. Our research aims to decode the data behind hit songs, offering a strategic edge to navigate the algorithmic noise and achieve success.</a:t>
            </a:r>
            <a:endParaRPr lang="en-US" sz="1600" dirty="0"/>
          </a:p>
        </p:txBody>
      </p:sp>
      <p:sp>
        <p:nvSpPr>
          <p:cNvPr id="26" name="Text 23"/>
          <p:cNvSpPr/>
          <p:nvPr/>
        </p:nvSpPr>
        <p:spPr>
          <a:xfrm>
            <a:off x="8513128" y="2066290"/>
            <a:ext cx="2807970" cy="638770"/>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Data-Driven Strategy</a:t>
            </a:r>
            <a:endParaRPr lang="en-US" sz="1600" dirty="0"/>
          </a:p>
        </p:txBody>
      </p:sp>
      <p:sp>
        <p:nvSpPr>
          <p:cNvPr id="27" name="Text 24"/>
          <p:cNvSpPr/>
          <p:nvPr/>
        </p:nvSpPr>
        <p:spPr>
          <a:xfrm>
            <a:off x="8513128" y="2562973"/>
            <a:ext cx="2807970" cy="3487142"/>
          </a:xfrm>
          <a:prstGeom prst="rect">
            <a:avLst/>
          </a:prstGeom>
          <a:noFill/>
          <a:ln/>
        </p:spPr>
        <p:txBody>
          <a:bodyPr wrap="square" lIns="91440" tIns="45720" rIns="9144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Our study leverages data analytics to identify the key differences between high and low popularity songs on Spotify. By translating these insights into actionable production rules, we aim to turn intuition into evidence-based strategies for artists and producers.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28-15:22:10-d3ce48gs8jdo4os5dd9g.png"/>
          <p:cNvPicPr>
            <a:picLocks noChangeAspect="1"/>
          </p:cNvPicPr>
          <p:nvPr/>
        </p:nvPicPr>
        <p:blipFill>
          <a:blip r:embed="rId3"/>
          <a:srcRect l="5" r="5"/>
          <a:stretch/>
        </p:blipFill>
        <p:spPr>
          <a:xfrm>
            <a:off x="-9525" y="-19685"/>
            <a:ext cx="12197080" cy="6890385"/>
          </a:xfrm>
          <a:prstGeom prst="rect">
            <a:avLst/>
          </a:prstGeom>
        </p:spPr>
      </p:pic>
      <p:sp>
        <p:nvSpPr>
          <p:cNvPr id="5" name="Text 2"/>
          <p:cNvSpPr/>
          <p:nvPr/>
        </p:nvSpPr>
        <p:spPr>
          <a:xfrm>
            <a:off x="667385" y="524510"/>
            <a:ext cx="6272530" cy="47744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Research Goal &amp; Questions</a:t>
            </a:r>
            <a:endParaRPr lang="en-US" sz="1600" dirty="0"/>
          </a:p>
        </p:txBody>
      </p:sp>
      <p:sp>
        <p:nvSpPr>
          <p:cNvPr id="6" name="Shape 3"/>
          <p:cNvSpPr/>
          <p:nvPr/>
        </p:nvSpPr>
        <p:spPr>
          <a:xfrm>
            <a:off x="991235" y="1871345"/>
            <a:ext cx="3147695" cy="4492133"/>
          </a:xfrm>
          <a:prstGeom prst="roundRect">
            <a:avLst>
              <a:gd name="adj" fmla="val 7796"/>
            </a:avLst>
          </a:prstGeom>
          <a:solidFill>
            <a:srgbClr val="FFFFFF"/>
          </a:solidFill>
          <a:ln w="19050">
            <a:solidFill>
              <a:srgbClr val="D3BDA6"/>
            </a:solidFill>
            <a:prstDash val="solid"/>
          </a:ln>
        </p:spPr>
        <p:txBody>
          <a:bodyPr/>
          <a:lstStyle/>
          <a:p>
            <a:endParaRPr lang="pt-BR"/>
          </a:p>
        </p:txBody>
      </p:sp>
      <p:sp>
        <p:nvSpPr>
          <p:cNvPr id="7" name="Text 4"/>
          <p:cNvSpPr/>
          <p:nvPr/>
        </p:nvSpPr>
        <p:spPr>
          <a:xfrm>
            <a:off x="991235" y="1871345"/>
            <a:ext cx="3147695" cy="427545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5"/>
          <p:cNvSpPr/>
          <p:nvPr/>
        </p:nvSpPr>
        <p:spPr>
          <a:xfrm>
            <a:off x="2135505" y="1508125"/>
            <a:ext cx="859790" cy="904875"/>
          </a:xfrm>
          <a:prstGeom prst="ellipse">
            <a:avLst/>
          </a:prstGeom>
          <a:gradFill flip="none" rotWithShape="1">
            <a:gsLst>
              <a:gs pos="0">
                <a:srgbClr val="D3BDA6"/>
              </a:gs>
              <a:gs pos="100000">
                <a:srgbClr val="AB8A7D"/>
              </a:gs>
            </a:gsLst>
            <a:lin ang="2700000" scaled="1"/>
          </a:gradFill>
          <a:ln/>
        </p:spPr>
        <p:txBody>
          <a:bodyPr/>
          <a:lstStyle/>
          <a:p>
            <a:endParaRPr lang="pt-BR"/>
          </a:p>
        </p:txBody>
      </p:sp>
      <p:sp>
        <p:nvSpPr>
          <p:cNvPr id="9" name="Text 6"/>
          <p:cNvSpPr/>
          <p:nvPr/>
        </p:nvSpPr>
        <p:spPr>
          <a:xfrm>
            <a:off x="2135505" y="1508125"/>
            <a:ext cx="859790" cy="90487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4509135" y="1871345"/>
            <a:ext cx="3147695" cy="4492133"/>
          </a:xfrm>
          <a:prstGeom prst="roundRect">
            <a:avLst>
              <a:gd name="adj" fmla="val 7796"/>
            </a:avLst>
          </a:prstGeom>
          <a:solidFill>
            <a:srgbClr val="FFFFFF"/>
          </a:solidFill>
          <a:ln w="19050">
            <a:solidFill>
              <a:srgbClr val="D3BDA6"/>
            </a:solidFill>
            <a:prstDash val="solid"/>
          </a:ln>
        </p:spPr>
        <p:txBody>
          <a:bodyPr/>
          <a:lstStyle/>
          <a:p>
            <a:endParaRPr lang="pt-BR"/>
          </a:p>
        </p:txBody>
      </p:sp>
      <p:sp>
        <p:nvSpPr>
          <p:cNvPr id="11" name="Text 8"/>
          <p:cNvSpPr/>
          <p:nvPr/>
        </p:nvSpPr>
        <p:spPr>
          <a:xfrm>
            <a:off x="4509135" y="1871345"/>
            <a:ext cx="3147695" cy="427545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5653405" y="1508125"/>
            <a:ext cx="859790" cy="904875"/>
          </a:xfrm>
          <a:prstGeom prst="ellipse">
            <a:avLst/>
          </a:prstGeom>
          <a:gradFill flip="none" rotWithShape="1">
            <a:gsLst>
              <a:gs pos="0">
                <a:srgbClr val="D3BDA6"/>
              </a:gs>
              <a:gs pos="100000">
                <a:srgbClr val="AB8A7D"/>
              </a:gs>
            </a:gsLst>
            <a:lin ang="2700000" scaled="1"/>
          </a:gradFill>
          <a:ln/>
        </p:spPr>
        <p:txBody>
          <a:bodyPr/>
          <a:lstStyle/>
          <a:p>
            <a:endParaRPr lang="pt-BR"/>
          </a:p>
        </p:txBody>
      </p:sp>
      <p:sp>
        <p:nvSpPr>
          <p:cNvPr id="13" name="Text 10"/>
          <p:cNvSpPr/>
          <p:nvPr/>
        </p:nvSpPr>
        <p:spPr>
          <a:xfrm>
            <a:off x="5653405" y="1508125"/>
            <a:ext cx="859790" cy="90487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8027035" y="1871345"/>
            <a:ext cx="3147695" cy="4492133"/>
          </a:xfrm>
          <a:prstGeom prst="roundRect">
            <a:avLst>
              <a:gd name="adj" fmla="val 7796"/>
            </a:avLst>
          </a:prstGeom>
          <a:solidFill>
            <a:srgbClr val="FFFFFF"/>
          </a:solidFill>
          <a:ln w="19050">
            <a:solidFill>
              <a:srgbClr val="D3BDA6"/>
            </a:solidFill>
            <a:prstDash val="solid"/>
          </a:ln>
        </p:spPr>
        <p:txBody>
          <a:bodyPr/>
          <a:lstStyle/>
          <a:p>
            <a:endParaRPr lang="pt-BR"/>
          </a:p>
        </p:txBody>
      </p:sp>
      <p:sp>
        <p:nvSpPr>
          <p:cNvPr id="15" name="Text 12"/>
          <p:cNvSpPr/>
          <p:nvPr/>
        </p:nvSpPr>
        <p:spPr>
          <a:xfrm>
            <a:off x="8027035" y="1871345"/>
            <a:ext cx="3147695" cy="427545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9171305" y="1508125"/>
            <a:ext cx="859790" cy="904875"/>
          </a:xfrm>
          <a:prstGeom prst="ellipse">
            <a:avLst/>
          </a:prstGeom>
          <a:gradFill flip="none" rotWithShape="1">
            <a:gsLst>
              <a:gs pos="0">
                <a:srgbClr val="D3BDA6"/>
              </a:gs>
              <a:gs pos="100000">
                <a:srgbClr val="AB8A7D"/>
              </a:gs>
            </a:gsLst>
            <a:lin ang="2700000" scaled="1"/>
          </a:gradFill>
          <a:ln/>
        </p:spPr>
        <p:txBody>
          <a:bodyPr/>
          <a:lstStyle/>
          <a:p>
            <a:endParaRPr lang="pt-BR"/>
          </a:p>
        </p:txBody>
      </p:sp>
      <p:sp>
        <p:nvSpPr>
          <p:cNvPr id="17" name="Text 14"/>
          <p:cNvSpPr/>
          <p:nvPr/>
        </p:nvSpPr>
        <p:spPr>
          <a:xfrm>
            <a:off x="9171305" y="1508125"/>
            <a:ext cx="859790" cy="90487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5"/>
          <p:cNvSpPr/>
          <p:nvPr/>
        </p:nvSpPr>
        <p:spPr>
          <a:xfrm>
            <a:off x="2209800" y="1699895"/>
            <a:ext cx="710565" cy="422870"/>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01</a:t>
            </a:r>
            <a:endParaRPr lang="en-US" sz="1600" dirty="0"/>
          </a:p>
        </p:txBody>
      </p:sp>
      <p:sp>
        <p:nvSpPr>
          <p:cNvPr id="19" name="Text 16"/>
          <p:cNvSpPr/>
          <p:nvPr/>
        </p:nvSpPr>
        <p:spPr>
          <a:xfrm>
            <a:off x="1151255" y="2642870"/>
            <a:ext cx="2828290" cy="276225"/>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Objective</a:t>
            </a:r>
            <a:endParaRPr lang="en-US" sz="1600" dirty="0"/>
          </a:p>
        </p:txBody>
      </p:sp>
      <p:sp>
        <p:nvSpPr>
          <p:cNvPr id="20" name="Text 17"/>
          <p:cNvSpPr/>
          <p:nvPr/>
        </p:nvSpPr>
        <p:spPr>
          <a:xfrm>
            <a:off x="1151255" y="3270250"/>
            <a:ext cx="2828290" cy="2880320"/>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The primary objective of our research is to identify the differences in audio and metadata features between high and low popularity songs on Spotify. We aim to provide strategic advice to artists and producers to enhance their chances of creating hit songs.</a:t>
            </a:r>
            <a:endParaRPr lang="en-US" sz="1600" dirty="0"/>
          </a:p>
        </p:txBody>
      </p:sp>
      <p:sp>
        <p:nvSpPr>
          <p:cNvPr id="21" name="Text 18"/>
          <p:cNvSpPr/>
          <p:nvPr/>
        </p:nvSpPr>
        <p:spPr>
          <a:xfrm>
            <a:off x="5727700" y="1699895"/>
            <a:ext cx="710565" cy="422870"/>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02</a:t>
            </a:r>
            <a:endParaRPr lang="en-US" sz="1600" dirty="0"/>
          </a:p>
        </p:txBody>
      </p:sp>
      <p:sp>
        <p:nvSpPr>
          <p:cNvPr id="22" name="Text 19"/>
          <p:cNvSpPr/>
          <p:nvPr/>
        </p:nvSpPr>
        <p:spPr>
          <a:xfrm>
            <a:off x="4669155" y="2642870"/>
            <a:ext cx="2828290" cy="276225"/>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Research Questions</a:t>
            </a:r>
            <a:endParaRPr lang="en-US" sz="1600" dirty="0"/>
          </a:p>
        </p:txBody>
      </p:sp>
      <p:sp>
        <p:nvSpPr>
          <p:cNvPr id="23" name="Text 20"/>
          <p:cNvSpPr/>
          <p:nvPr/>
        </p:nvSpPr>
        <p:spPr>
          <a:xfrm>
            <a:off x="4669155" y="3270250"/>
            <a:ext cx="2828290" cy="3200400"/>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Our study is guided by four key questions: Which audio features predict a song's popularity? How do structural elements like tempo and duration influence success? Does the release year impact popularity? Can machine learning accurately forecast hit songs?</a:t>
            </a:r>
            <a:endParaRPr lang="en-US" sz="1600" dirty="0"/>
          </a:p>
        </p:txBody>
      </p:sp>
      <p:sp>
        <p:nvSpPr>
          <p:cNvPr id="24" name="Text 21"/>
          <p:cNvSpPr/>
          <p:nvPr/>
        </p:nvSpPr>
        <p:spPr>
          <a:xfrm>
            <a:off x="9245600" y="1699895"/>
            <a:ext cx="710565" cy="422870"/>
          </a:xfrm>
          <a:prstGeom prst="rect">
            <a:avLst/>
          </a:prstGeom>
          <a:noFill/>
          <a:ln/>
        </p:spPr>
        <p:txBody>
          <a:bodyPr wrap="square" lIns="91440" tIns="45720" rIns="91440" bIns="45720" rtlCol="0" anchor="t">
            <a:spAutoFit/>
          </a:bodyPr>
          <a:lstStyle/>
          <a:p>
            <a:pPr>
              <a:lnSpc>
                <a:spcPct val="100000"/>
              </a:lnSpc>
            </a:pPr>
            <a:r>
              <a:rPr lang="en-US" sz="2800" b="1" dirty="0">
                <a:solidFill>
                  <a:srgbClr val="FFFFFF"/>
                </a:solidFill>
                <a:latin typeface="MiSans" pitchFamily="34" charset="0"/>
                <a:ea typeface="MiSans" pitchFamily="34" charset="-122"/>
                <a:cs typeface="MiSans" pitchFamily="34" charset="-120"/>
              </a:rPr>
              <a:t>03</a:t>
            </a:r>
            <a:endParaRPr lang="en-US" sz="1600" dirty="0"/>
          </a:p>
        </p:txBody>
      </p:sp>
      <p:sp>
        <p:nvSpPr>
          <p:cNvPr id="25" name="Text 22"/>
          <p:cNvSpPr/>
          <p:nvPr/>
        </p:nvSpPr>
        <p:spPr>
          <a:xfrm>
            <a:off x="8187055" y="2642870"/>
            <a:ext cx="2828290" cy="276225"/>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Actionable Insights</a:t>
            </a:r>
            <a:endParaRPr lang="en-US" sz="1600" dirty="0"/>
          </a:p>
        </p:txBody>
      </p:sp>
      <p:sp>
        <p:nvSpPr>
          <p:cNvPr id="26" name="Text 23"/>
          <p:cNvSpPr/>
          <p:nvPr/>
        </p:nvSpPr>
        <p:spPr>
          <a:xfrm>
            <a:off x="8187055" y="3270250"/>
            <a:ext cx="2828290" cy="2560241"/>
          </a:xfrm>
          <a:prstGeom prst="rect">
            <a:avLst/>
          </a:prstGeom>
          <a:noFill/>
          <a:ln/>
        </p:spPr>
        <p:txBody>
          <a:bodyPr wrap="square" lIns="91440" tIns="45720" rIns="91440" bIns="45720" rtlCol="0" anchor="t">
            <a:spAutoFit/>
          </a:bodyPr>
          <a:lstStyle/>
          <a:p>
            <a:pPr>
              <a:lnSpc>
                <a:spcPct val="150000"/>
              </a:lnSpc>
            </a:pPr>
            <a:r>
              <a:rPr lang="en-US" sz="1400" dirty="0">
                <a:solidFill>
                  <a:srgbClr val="2C3741"/>
                </a:solidFill>
                <a:latin typeface="MiSans" pitchFamily="34" charset="0"/>
                <a:ea typeface="MiSans" pitchFamily="34" charset="-122"/>
                <a:cs typeface="MiSans" pitchFamily="34" charset="-120"/>
              </a:rPr>
              <a:t>By answering these questions, we aim to provide actionable insights that can be directly applied during the production and release of music, helping artists make data-driven decisions to increase their chances of success.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txBody>
          <a:bodyPr/>
          <a:lstStyle/>
          <a:p>
            <a:endParaRPr lang="pt-BR"/>
          </a:p>
        </p:txBody>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dirty="0">
                <a:solidFill>
                  <a:srgbClr val="212931"/>
                </a:solidFill>
                <a:latin typeface="MiSans" pitchFamily="34" charset="0"/>
                <a:ea typeface="MiSans" pitchFamily="34" charset="-122"/>
                <a:cs typeface="MiSans" pitchFamily="34" charset="-120"/>
              </a:rPr>
              <a:t>Dataset</a:t>
            </a:r>
            <a:endParaRPr lang="en-US" sz="160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dirty="0">
                <a:solidFill>
                  <a:srgbClr val="FFFFFF"/>
                </a:solidFill>
                <a:latin typeface="MiSans" pitchFamily="34" charset="0"/>
                <a:ea typeface="MiSans" pitchFamily="34" charset="-122"/>
                <a:cs typeface="MiSans" pitchFamily="34" charset="-120"/>
              </a:rPr>
              <a:t>02</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5" name="Text 3"/>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7" name="Text 5"/>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9" name="Text 7"/>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6035" y="592138"/>
            <a:ext cx="351155" cy="43815"/>
          </a:xfrm>
          <a:prstGeom prst="roundRect">
            <a:avLst>
              <a:gd name="adj" fmla="val 50000"/>
            </a:avLst>
          </a:prstGeom>
          <a:solidFill>
            <a:srgbClr val="D3BDA6"/>
          </a:solidFill>
          <a:ln/>
        </p:spPr>
        <p:txBody>
          <a:bodyPr/>
          <a:lstStyle/>
          <a:p>
            <a:endParaRPr lang="pt-BR"/>
          </a:p>
        </p:txBody>
      </p:sp>
      <p:sp>
        <p:nvSpPr>
          <p:cNvPr id="11" name="Text 9"/>
          <p:cNvSpPr/>
          <p:nvPr/>
        </p:nvSpPr>
        <p:spPr>
          <a:xfrm>
            <a:off x="11456035" y="59213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6035" y="712153"/>
            <a:ext cx="351155" cy="43815"/>
          </a:xfrm>
          <a:prstGeom prst="roundRect">
            <a:avLst>
              <a:gd name="adj" fmla="val 50000"/>
            </a:avLst>
          </a:prstGeom>
          <a:solidFill>
            <a:srgbClr val="D3BDA6"/>
          </a:solidFill>
          <a:ln/>
        </p:spPr>
        <p:txBody>
          <a:bodyPr/>
          <a:lstStyle/>
          <a:p>
            <a:endParaRPr lang="pt-BR"/>
          </a:p>
        </p:txBody>
      </p:sp>
      <p:sp>
        <p:nvSpPr>
          <p:cNvPr id="13" name="Text 11"/>
          <p:cNvSpPr/>
          <p:nvPr/>
        </p:nvSpPr>
        <p:spPr>
          <a:xfrm>
            <a:off x="11456035" y="712153"/>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1456035" y="832168"/>
            <a:ext cx="351155" cy="43815"/>
          </a:xfrm>
          <a:prstGeom prst="roundRect">
            <a:avLst>
              <a:gd name="adj" fmla="val 50000"/>
            </a:avLst>
          </a:prstGeom>
          <a:solidFill>
            <a:srgbClr val="D3BDA6"/>
          </a:solidFill>
          <a:ln/>
        </p:spPr>
        <p:txBody>
          <a:bodyPr/>
          <a:lstStyle/>
          <a:p>
            <a:endParaRPr lang="pt-BR"/>
          </a:p>
        </p:txBody>
      </p:sp>
      <p:sp>
        <p:nvSpPr>
          <p:cNvPr id="15" name="Text 13"/>
          <p:cNvSpPr/>
          <p:nvPr/>
        </p:nvSpPr>
        <p:spPr>
          <a:xfrm>
            <a:off x="11456035" y="832168"/>
            <a:ext cx="351155" cy="4381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4"/>
          <p:cNvSpPr/>
          <p:nvPr/>
        </p:nvSpPr>
        <p:spPr>
          <a:xfrm>
            <a:off x="667385" y="524510"/>
            <a:ext cx="6272530" cy="47744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Data Scope &amp; Ethics</a:t>
            </a:r>
            <a:endParaRPr lang="en-US" sz="1600" dirty="0"/>
          </a:p>
        </p:txBody>
      </p:sp>
      <p:sp>
        <p:nvSpPr>
          <p:cNvPr id="17" name="Shape 15"/>
          <p:cNvSpPr/>
          <p:nvPr/>
        </p:nvSpPr>
        <p:spPr>
          <a:xfrm>
            <a:off x="-16510" y="4744085"/>
            <a:ext cx="12221210" cy="2113915"/>
          </a:xfrm>
          <a:prstGeom prst="rect">
            <a:avLst/>
          </a:prstGeom>
          <a:gradFill flip="none" rotWithShape="1">
            <a:gsLst>
              <a:gs pos="0">
                <a:srgbClr val="D3BDA6"/>
              </a:gs>
              <a:gs pos="100000">
                <a:srgbClr val="BFA492"/>
              </a:gs>
            </a:gsLst>
            <a:lin ang="2700000" scaled="1"/>
          </a:gradFill>
          <a:ln/>
        </p:spPr>
        <p:txBody>
          <a:bodyPr/>
          <a:lstStyle/>
          <a:p>
            <a:endParaRPr lang="pt-BR"/>
          </a:p>
        </p:txBody>
      </p:sp>
      <p:sp>
        <p:nvSpPr>
          <p:cNvPr id="18" name="Text 16"/>
          <p:cNvSpPr/>
          <p:nvPr/>
        </p:nvSpPr>
        <p:spPr>
          <a:xfrm>
            <a:off x="-16510" y="4744085"/>
            <a:ext cx="12221210" cy="21139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a:off x="1623060" y="1609725"/>
            <a:ext cx="8945880" cy="670560"/>
          </a:xfrm>
          <a:prstGeom prst="round2SameRect">
            <a:avLst/>
          </a:prstGeom>
          <a:solidFill>
            <a:srgbClr val="D3BDA6"/>
          </a:solidFill>
          <a:ln/>
        </p:spPr>
        <p:txBody>
          <a:bodyPr/>
          <a:lstStyle/>
          <a:p>
            <a:endParaRPr lang="pt-BR"/>
          </a:p>
        </p:txBody>
      </p:sp>
      <p:sp>
        <p:nvSpPr>
          <p:cNvPr id="20" name="Text 18"/>
          <p:cNvSpPr/>
          <p:nvPr/>
        </p:nvSpPr>
        <p:spPr>
          <a:xfrm>
            <a:off x="1623060" y="1609725"/>
            <a:ext cx="8945880" cy="67056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1623060" y="2422525"/>
            <a:ext cx="8945880" cy="3520440"/>
          </a:xfrm>
          <a:prstGeom prst="round2SameRect">
            <a:avLst>
              <a:gd name="adj1" fmla="val 0"/>
              <a:gd name="adj2" fmla="val 0"/>
            </a:avLst>
          </a:prstGeom>
          <a:solidFill>
            <a:srgbClr val="FFFFFF"/>
          </a:solidFill>
          <a:ln w="19050">
            <a:solidFill>
              <a:srgbClr val="D3BDA6"/>
            </a:solidFill>
            <a:prstDash val="solid"/>
          </a:ln>
        </p:spPr>
        <p:txBody>
          <a:bodyPr/>
          <a:lstStyle/>
          <a:p>
            <a:endParaRPr lang="pt-BR"/>
          </a:p>
        </p:txBody>
      </p:sp>
      <p:sp>
        <p:nvSpPr>
          <p:cNvPr id="22" name="Text 20"/>
          <p:cNvSpPr/>
          <p:nvPr/>
        </p:nvSpPr>
        <p:spPr>
          <a:xfrm>
            <a:off x="1623060" y="2422525"/>
            <a:ext cx="8945880" cy="3520440"/>
          </a:xfrm>
          <a:prstGeom prst="rect">
            <a:avLst/>
          </a:prstGeom>
          <a:noFill/>
          <a:ln/>
        </p:spPr>
        <p:txBody>
          <a:bodyPr wrap="square" lIns="45720" tIns="91440" rIns="91440" bIns="45720" rtlCol="0" anchor="ctr"/>
          <a:lstStyle/>
          <a:p>
            <a:pPr>
              <a:lnSpc>
                <a:spcPct val="100000"/>
              </a:lnSpc>
            </a:pPr>
            <a:endParaRPr lang="en-US" sz="1600" dirty="0"/>
          </a:p>
        </p:txBody>
      </p:sp>
      <p:pic>
        <p:nvPicPr>
          <p:cNvPr id="23" name="Image 0" descr="https://kimi-img.moonshot.cn/pub/slides/slides_tmpl/image/25-09-28-15:22:05-d3ce478s8jdo4os5dcug.png"/>
          <p:cNvPicPr>
            <a:picLocks noChangeAspect="1"/>
          </p:cNvPicPr>
          <p:nvPr/>
        </p:nvPicPr>
        <p:blipFill>
          <a:blip r:embed="rId3"/>
          <a:srcRect t="230" b="230"/>
          <a:stretch/>
        </p:blipFill>
        <p:spPr>
          <a:xfrm>
            <a:off x="2056130" y="2620645"/>
            <a:ext cx="8183245" cy="1371600"/>
          </a:xfrm>
          <a:prstGeom prst="rect">
            <a:avLst/>
          </a:prstGeom>
        </p:spPr>
      </p:pic>
      <p:sp>
        <p:nvSpPr>
          <p:cNvPr id="24" name="Text 21"/>
          <p:cNvSpPr/>
          <p:nvPr/>
        </p:nvSpPr>
        <p:spPr>
          <a:xfrm>
            <a:off x="1983423" y="1725295"/>
            <a:ext cx="8225155" cy="368300"/>
          </a:xfrm>
          <a:prstGeom prst="rect">
            <a:avLst/>
          </a:prstGeom>
          <a:noFill/>
          <a:ln/>
        </p:spPr>
        <p:txBody>
          <a:bodyPr wrap="square" lIns="91440" tIns="45720" rIns="91440" bIns="45720" rtlCol="0" anchor="t">
            <a:spAutoFit/>
          </a:bodyPr>
          <a:lstStyle/>
          <a:p>
            <a:pPr>
              <a:lnSpc>
                <a:spcPct val="100000"/>
              </a:lnSpc>
            </a:pPr>
            <a:r>
              <a:rPr lang="en-US" sz="2400" b="1" dirty="0">
                <a:solidFill>
                  <a:srgbClr val="FFFFFF"/>
                </a:solidFill>
                <a:latin typeface="MiSans" pitchFamily="34" charset="0"/>
                <a:ea typeface="MiSans" pitchFamily="34" charset="-122"/>
                <a:cs typeface="MiSans" pitchFamily="34" charset="-120"/>
              </a:rPr>
              <a:t>Data Source and Ethics</a:t>
            </a:r>
            <a:endParaRPr lang="en-US" sz="1600" dirty="0"/>
          </a:p>
        </p:txBody>
      </p:sp>
      <p:sp>
        <p:nvSpPr>
          <p:cNvPr id="25" name="Text 22"/>
          <p:cNvSpPr/>
          <p:nvPr/>
        </p:nvSpPr>
        <p:spPr>
          <a:xfrm>
            <a:off x="1983423" y="4143375"/>
            <a:ext cx="8225155" cy="1503168"/>
          </a:xfrm>
          <a:prstGeom prst="rect">
            <a:avLst/>
          </a:prstGeom>
          <a:noFill/>
          <a:ln/>
        </p:spPr>
        <p:txBody>
          <a:bodyPr wrap="square" lIns="91440" tIns="45720" rIns="91440" bIns="45720" rtlCol="0" anchor="t">
            <a:spAutoFit/>
          </a:bodyPr>
          <a:lstStyle/>
          <a:p>
            <a:pPr>
              <a:lnSpc>
                <a:spcPct val="130000"/>
              </a:lnSpc>
            </a:pPr>
            <a:r>
              <a:rPr lang="en-US" sz="1800" dirty="0">
                <a:solidFill>
                  <a:srgbClr val="000000"/>
                </a:solidFill>
                <a:latin typeface="MiSans" pitchFamily="34" charset="0"/>
                <a:ea typeface="MiSans" pitchFamily="34" charset="-122"/>
                <a:cs typeface="MiSans" pitchFamily="34" charset="-120"/>
              </a:rPr>
              <a:t>Our dataset comprises two Kaggle CSV files merged into </a:t>
            </a:r>
            <a:r>
              <a:rPr lang="en-US" sz="1800" b="1" dirty="0">
                <a:solidFill>
                  <a:srgbClr val="000000"/>
                </a:solidFill>
                <a:latin typeface="MiSans" pitchFamily="34" charset="0"/>
                <a:ea typeface="MiSans" pitchFamily="34" charset="-122"/>
                <a:cs typeface="MiSans" pitchFamily="34" charset="-120"/>
              </a:rPr>
              <a:t>Total records: 4829 and Total features: 25</a:t>
            </a:r>
            <a:r>
              <a:rPr lang="en-US" sz="1800" dirty="0">
                <a:solidFill>
                  <a:srgbClr val="000000"/>
                </a:solidFill>
                <a:latin typeface="MiSans" pitchFamily="34" charset="0"/>
                <a:ea typeface="MiSans" pitchFamily="34" charset="-122"/>
                <a:cs typeface="MiSans" pitchFamily="34" charset="-120"/>
              </a:rPr>
              <a:t>. We ensured ethical use by avoiding personally identifiable information and acknowledging the static nature of the dataset, which limits our analysis to predefined popularity labels.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8100000" flipH="1" flipV="1">
            <a:off x="457835" y="315595"/>
            <a:ext cx="525780" cy="525780"/>
          </a:xfrm>
          <a:prstGeom prst="ellipse">
            <a:avLst/>
          </a:prstGeom>
          <a:gradFill flip="none" rotWithShape="1">
            <a:gsLst>
              <a:gs pos="0">
                <a:srgbClr val="D3BDA6">
                  <a:alpha val="0"/>
                </a:srgbClr>
              </a:gs>
              <a:gs pos="100000">
                <a:srgbClr val="B48E67">
                  <a:alpha val="67000"/>
                </a:srgbClr>
              </a:gs>
            </a:gsLst>
            <a:lin ang="16200000" scaled="1"/>
          </a:gradFill>
          <a:ln/>
        </p:spPr>
        <p:txBody>
          <a:bodyPr/>
          <a:lstStyle/>
          <a:p>
            <a:endParaRPr lang="pt-BR"/>
          </a:p>
        </p:txBody>
      </p:sp>
      <p:sp>
        <p:nvSpPr>
          <p:cNvPr id="3" name="Text 1"/>
          <p:cNvSpPr/>
          <p:nvPr/>
        </p:nvSpPr>
        <p:spPr>
          <a:xfrm rot="8100000">
            <a:off x="457835" y="315595"/>
            <a:ext cx="525780" cy="5257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0" y="5408732"/>
            <a:ext cx="12192000" cy="1449268"/>
          </a:xfrm>
          <a:prstGeom prst="rect">
            <a:avLst/>
          </a:prstGeom>
          <a:solidFill>
            <a:srgbClr val="D3BDA6"/>
          </a:solidFill>
          <a:ln/>
        </p:spPr>
        <p:txBody>
          <a:bodyPr/>
          <a:lstStyle/>
          <a:p>
            <a:endParaRPr lang="pt-BR"/>
          </a:p>
        </p:txBody>
      </p:sp>
      <p:sp>
        <p:nvSpPr>
          <p:cNvPr id="5" name="Text 3"/>
          <p:cNvSpPr/>
          <p:nvPr/>
        </p:nvSpPr>
        <p:spPr>
          <a:xfrm>
            <a:off x="0" y="5408732"/>
            <a:ext cx="12192000" cy="1449268"/>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67385" y="524510"/>
            <a:ext cx="6272530" cy="477441"/>
          </a:xfrm>
          <a:prstGeom prst="rect">
            <a:avLst/>
          </a:prstGeom>
          <a:noFill/>
          <a:ln/>
        </p:spPr>
        <p:txBody>
          <a:bodyPr wrap="square" lIns="91440" tIns="45720" rIns="91440" bIns="45720" rtlCol="0" anchor="t">
            <a:spAutoFit/>
          </a:bodyPr>
          <a:lstStyle/>
          <a:p>
            <a:pPr>
              <a:lnSpc>
                <a:spcPct val="100000"/>
              </a:lnSpc>
            </a:pPr>
            <a:r>
              <a:rPr lang="en-US" sz="3200" b="1" dirty="0">
                <a:solidFill>
                  <a:srgbClr val="2B2F36"/>
                </a:solidFill>
                <a:latin typeface="MiSans" pitchFamily="34" charset="0"/>
                <a:ea typeface="MiSans" pitchFamily="34" charset="-122"/>
                <a:cs typeface="MiSans" pitchFamily="34" charset="-120"/>
              </a:rPr>
              <a:t>Key Descriptive Insights</a:t>
            </a:r>
            <a:endParaRPr lang="en-US" sz="1600" dirty="0"/>
          </a:p>
        </p:txBody>
      </p:sp>
      <p:sp>
        <p:nvSpPr>
          <p:cNvPr id="7" name="Shape 5"/>
          <p:cNvSpPr/>
          <p:nvPr/>
        </p:nvSpPr>
        <p:spPr>
          <a:xfrm>
            <a:off x="10896829" y="5250611"/>
            <a:ext cx="600063" cy="170384"/>
          </a:xfrm>
          <a:custGeom>
            <a:avLst/>
            <a:gdLst/>
            <a:ahLst/>
            <a:cxnLst/>
            <a:rect l="l" t="t" r="r" b="b"/>
            <a:pathLst>
              <a:path w="600063" h="170384">
                <a:moveTo>
                  <a:pt x="564775" y="170384"/>
                </a:moveTo>
                <a:lnTo>
                  <a:pt x="0" y="0"/>
                </a:lnTo>
                <a:lnTo>
                  <a:pt x="600063" y="57425"/>
                </a:lnTo>
                <a:close/>
              </a:path>
            </a:pathLst>
          </a:custGeom>
          <a:solidFill>
            <a:srgbClr val="000000">
              <a:alpha val="25882"/>
            </a:srgbClr>
          </a:solidFill>
          <a:ln/>
        </p:spPr>
        <p:txBody>
          <a:bodyPr/>
          <a:lstStyle/>
          <a:p>
            <a:endParaRPr lang="pt-BR"/>
          </a:p>
        </p:txBody>
      </p:sp>
      <p:sp>
        <p:nvSpPr>
          <p:cNvPr id="8" name="Text 6"/>
          <p:cNvSpPr/>
          <p:nvPr/>
        </p:nvSpPr>
        <p:spPr>
          <a:xfrm>
            <a:off x="10896829" y="5250611"/>
            <a:ext cx="600063" cy="170384"/>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8726805" y="4398690"/>
            <a:ext cx="897019" cy="626162"/>
          </a:xfrm>
          <a:custGeom>
            <a:avLst/>
            <a:gdLst/>
            <a:ahLst/>
            <a:cxnLst/>
            <a:rect l="l" t="t" r="r" b="b"/>
            <a:pathLst>
              <a:path w="897019" h="626162">
                <a:moveTo>
                  <a:pt x="143299" y="0"/>
                </a:moveTo>
                <a:cubicBezTo>
                  <a:pt x="96900" y="165530"/>
                  <a:pt x="50502" y="331037"/>
                  <a:pt x="4102" y="496567"/>
                </a:cubicBezTo>
                <a:cubicBezTo>
                  <a:pt x="3501" y="497681"/>
                  <a:pt x="-4763" y="513744"/>
                  <a:pt x="4014" y="529272"/>
                </a:cubicBezTo>
                <a:cubicBezTo>
                  <a:pt x="10407" y="540590"/>
                  <a:pt x="21544" y="544065"/>
                  <a:pt x="23994" y="544756"/>
                </a:cubicBezTo>
                <a:cubicBezTo>
                  <a:pt x="314995" y="571891"/>
                  <a:pt x="606018" y="599026"/>
                  <a:pt x="897019" y="626162"/>
                </a:cubicBezTo>
                <a:cubicBezTo>
                  <a:pt x="645778" y="417456"/>
                  <a:pt x="394539" y="208728"/>
                  <a:pt x="143299" y="0"/>
                </a:cubicBezTo>
                <a:close/>
              </a:path>
            </a:pathLst>
          </a:custGeom>
          <a:solidFill>
            <a:srgbClr val="000000">
              <a:alpha val="25882"/>
            </a:srgbClr>
          </a:solidFill>
          <a:ln/>
        </p:spPr>
        <p:txBody>
          <a:bodyPr/>
          <a:lstStyle/>
          <a:p>
            <a:endParaRPr lang="pt-BR"/>
          </a:p>
        </p:txBody>
      </p:sp>
      <p:sp>
        <p:nvSpPr>
          <p:cNvPr id="10" name="Text 8"/>
          <p:cNvSpPr/>
          <p:nvPr/>
        </p:nvSpPr>
        <p:spPr>
          <a:xfrm>
            <a:off x="8726805" y="4398690"/>
            <a:ext cx="897019" cy="626162"/>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9085518" y="1893570"/>
            <a:ext cx="242297" cy="1297523"/>
          </a:xfrm>
          <a:custGeom>
            <a:avLst/>
            <a:gdLst/>
            <a:ahLst/>
            <a:cxnLst/>
            <a:rect l="l" t="t" r="r" b="b"/>
            <a:pathLst>
              <a:path w="242297" h="1297523">
                <a:moveTo>
                  <a:pt x="242297" y="0"/>
                </a:moveTo>
                <a:cubicBezTo>
                  <a:pt x="217912" y="8489"/>
                  <a:pt x="193348" y="31193"/>
                  <a:pt x="176217" y="44137"/>
                </a:cubicBezTo>
                <a:cubicBezTo>
                  <a:pt x="163823" y="89768"/>
                  <a:pt x="151430" y="135398"/>
                  <a:pt x="139037" y="181029"/>
                </a:cubicBezTo>
                <a:cubicBezTo>
                  <a:pt x="131228" y="228998"/>
                  <a:pt x="119592" y="303282"/>
                  <a:pt x="107198" y="394697"/>
                </a:cubicBezTo>
                <a:cubicBezTo>
                  <a:pt x="94159" y="490883"/>
                  <a:pt x="90355" y="531655"/>
                  <a:pt x="77095" y="640117"/>
                </a:cubicBezTo>
                <a:cubicBezTo>
                  <a:pt x="56179" y="811319"/>
                  <a:pt x="50751" y="824532"/>
                  <a:pt x="34531" y="963072"/>
                </a:cubicBezTo>
                <a:cubicBezTo>
                  <a:pt x="21026" y="1078528"/>
                  <a:pt x="-6452" y="1296208"/>
                  <a:pt x="1379" y="1297523"/>
                </a:cubicBezTo>
                <a:cubicBezTo>
                  <a:pt x="10057" y="1298993"/>
                  <a:pt x="58873" y="1015275"/>
                  <a:pt x="242297" y="0"/>
                </a:cubicBezTo>
                <a:close/>
              </a:path>
            </a:pathLst>
          </a:custGeom>
          <a:solidFill>
            <a:srgbClr val="000000">
              <a:alpha val="25882"/>
            </a:srgbClr>
          </a:solidFill>
          <a:ln/>
        </p:spPr>
        <p:txBody>
          <a:bodyPr/>
          <a:lstStyle/>
          <a:p>
            <a:endParaRPr lang="pt-BR"/>
          </a:p>
        </p:txBody>
      </p:sp>
      <p:sp>
        <p:nvSpPr>
          <p:cNvPr id="12" name="Text 10"/>
          <p:cNvSpPr/>
          <p:nvPr/>
        </p:nvSpPr>
        <p:spPr>
          <a:xfrm>
            <a:off x="9085518" y="1893570"/>
            <a:ext cx="242297" cy="1297523"/>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8783593" y="1894280"/>
            <a:ext cx="3283312" cy="3467791"/>
          </a:xfrm>
          <a:custGeom>
            <a:avLst/>
            <a:gdLst/>
            <a:ahLst/>
            <a:cxnLst/>
            <a:rect l="l" t="t" r="r" b="b"/>
            <a:pathLst>
              <a:path w="3283312" h="3467791">
                <a:moveTo>
                  <a:pt x="541948" y="0"/>
                </a:moveTo>
                <a:lnTo>
                  <a:pt x="3283312" y="486670"/>
                </a:lnTo>
                <a:lnTo>
                  <a:pt x="2753583" y="3440474"/>
                </a:lnTo>
                <a:lnTo>
                  <a:pt x="2752864" y="3440474"/>
                </a:lnTo>
                <a:lnTo>
                  <a:pt x="2751427" y="3446225"/>
                </a:lnTo>
                <a:lnTo>
                  <a:pt x="2749270" y="3445506"/>
                </a:lnTo>
                <a:lnTo>
                  <a:pt x="2748552" y="3451976"/>
                </a:lnTo>
                <a:lnTo>
                  <a:pt x="2747833" y="3451976"/>
                </a:lnTo>
                <a:lnTo>
                  <a:pt x="2746395" y="3457726"/>
                </a:lnTo>
                <a:lnTo>
                  <a:pt x="2744958" y="3457726"/>
                </a:lnTo>
                <a:lnTo>
                  <a:pt x="2744239" y="3462759"/>
                </a:lnTo>
                <a:lnTo>
                  <a:pt x="2742083" y="3462040"/>
                </a:lnTo>
                <a:lnTo>
                  <a:pt x="2740645" y="3467791"/>
                </a:lnTo>
                <a:lnTo>
                  <a:pt x="0" y="2981121"/>
                </a:lnTo>
                <a:lnTo>
                  <a:pt x="531885" y="17253"/>
                </a:lnTo>
                <a:lnTo>
                  <a:pt x="533323" y="17253"/>
                </a:lnTo>
                <a:lnTo>
                  <a:pt x="534041" y="14377"/>
                </a:lnTo>
                <a:lnTo>
                  <a:pt x="535479" y="14377"/>
                </a:lnTo>
                <a:lnTo>
                  <a:pt x="536198" y="10783"/>
                </a:lnTo>
                <a:lnTo>
                  <a:pt x="536916" y="10783"/>
                </a:lnTo>
                <a:lnTo>
                  <a:pt x="537635" y="7189"/>
                </a:lnTo>
                <a:lnTo>
                  <a:pt x="539791" y="7189"/>
                </a:lnTo>
                <a:lnTo>
                  <a:pt x="540510" y="3594"/>
                </a:lnTo>
                <a:lnTo>
                  <a:pt x="541229" y="3594"/>
                </a:lnTo>
                <a:lnTo>
                  <a:pt x="541948" y="0"/>
                </a:lnTo>
                <a:close/>
              </a:path>
            </a:pathLst>
          </a:custGeom>
          <a:gradFill flip="none" rotWithShape="1">
            <a:gsLst>
              <a:gs pos="0">
                <a:srgbClr val="FFFFFF"/>
              </a:gs>
              <a:gs pos="25000">
                <a:srgbClr val="FBFBFB"/>
              </a:gs>
              <a:gs pos="51000">
                <a:srgbClr val="EFEFEF"/>
              </a:gs>
              <a:gs pos="76000">
                <a:srgbClr val="EAEAEA"/>
              </a:gs>
              <a:gs pos="100000">
                <a:srgbClr val="DEDEDE"/>
              </a:gs>
            </a:gsLst>
            <a:lin ang="2940000" scaled="1"/>
          </a:gradFill>
          <a:ln w="6350">
            <a:solidFill>
              <a:srgbClr val="EAEAEA"/>
            </a:solidFill>
            <a:prstDash val="solid"/>
          </a:ln>
        </p:spPr>
        <p:txBody>
          <a:bodyPr/>
          <a:lstStyle/>
          <a:p>
            <a:endParaRPr lang="pt-BR"/>
          </a:p>
        </p:txBody>
      </p:sp>
      <p:sp>
        <p:nvSpPr>
          <p:cNvPr id="14" name="Text 12"/>
          <p:cNvSpPr/>
          <p:nvPr/>
        </p:nvSpPr>
        <p:spPr>
          <a:xfrm>
            <a:off x="8783593" y="1894280"/>
            <a:ext cx="3283312" cy="3467791"/>
          </a:xfrm>
          <a:prstGeom prst="rect">
            <a:avLst/>
          </a:prstGeom>
          <a:noFill/>
          <a:ln/>
        </p:spPr>
        <p:txBody>
          <a:bodyPr wrap="square" lIns="45720" tIns="91440" rIns="91440" bIns="45720" rtlCol="0" anchor="ctr"/>
          <a:lstStyle/>
          <a:p>
            <a:pPr>
              <a:lnSpc>
                <a:spcPct val="100000"/>
              </a:lnSpc>
            </a:pPr>
            <a:endParaRPr lang="en-US" sz="1600" dirty="0"/>
          </a:p>
        </p:txBody>
      </p:sp>
      <p:pic>
        <p:nvPicPr>
          <p:cNvPr id="15" name="Image 0" descr="https://kimi-img.moonshot.cn/pub/slides/slides_tmpl/image/25-09-28-15:22:12-d3ce490s8jdo4os5ddc0.png"/>
          <p:cNvPicPr>
            <a:picLocks noChangeAspect="1"/>
          </p:cNvPicPr>
          <p:nvPr/>
        </p:nvPicPr>
        <p:blipFill>
          <a:blip r:embed="rId3"/>
          <a:srcRect l="33" t="5" r="33" b="-5"/>
          <a:stretch/>
        </p:blipFill>
        <p:spPr>
          <a:xfrm>
            <a:off x="9111309" y="2100634"/>
            <a:ext cx="2749265" cy="2501570"/>
          </a:xfrm>
          <a:prstGeom prst="rect">
            <a:avLst/>
          </a:prstGeom>
        </p:spPr>
      </p:pic>
      <p:sp>
        <p:nvSpPr>
          <p:cNvPr id="16" name="Shape 13"/>
          <p:cNvSpPr/>
          <p:nvPr/>
        </p:nvSpPr>
        <p:spPr>
          <a:xfrm>
            <a:off x="3258185" y="1695450"/>
            <a:ext cx="0" cy="3240000"/>
          </a:xfrm>
          <a:prstGeom prst="straightConnector1">
            <a:avLst/>
          </a:prstGeom>
          <a:noFill/>
          <a:ln w="28575">
            <a:solidFill>
              <a:srgbClr val="7E5F3E"/>
            </a:solidFill>
            <a:prstDash val="sysDot"/>
            <a:headEnd type="none"/>
            <a:tailEnd type="none"/>
          </a:ln>
        </p:spPr>
        <p:txBody>
          <a:bodyPr/>
          <a:lstStyle/>
          <a:p>
            <a:endParaRPr lang="pt-BR"/>
          </a:p>
        </p:txBody>
      </p:sp>
      <p:sp>
        <p:nvSpPr>
          <p:cNvPr id="17" name="Shape 14"/>
          <p:cNvSpPr/>
          <p:nvPr/>
        </p:nvSpPr>
        <p:spPr>
          <a:xfrm>
            <a:off x="6120765" y="1695450"/>
            <a:ext cx="0" cy="3240000"/>
          </a:xfrm>
          <a:prstGeom prst="straightConnector1">
            <a:avLst/>
          </a:prstGeom>
          <a:noFill/>
          <a:ln w="28575">
            <a:solidFill>
              <a:srgbClr val="7E5F3E"/>
            </a:solidFill>
            <a:prstDash val="sysDot"/>
            <a:headEnd type="none"/>
            <a:tailEnd type="none"/>
          </a:ln>
        </p:spPr>
        <p:txBody>
          <a:bodyPr/>
          <a:lstStyle/>
          <a:p>
            <a:endParaRPr lang="pt-BR"/>
          </a:p>
        </p:txBody>
      </p:sp>
      <p:sp>
        <p:nvSpPr>
          <p:cNvPr id="18" name="Text 15"/>
          <p:cNvSpPr/>
          <p:nvPr/>
        </p:nvSpPr>
        <p:spPr>
          <a:xfrm>
            <a:off x="590550" y="1610360"/>
            <a:ext cx="2538095" cy="581025"/>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Tempo and Duration</a:t>
            </a:r>
            <a:endParaRPr lang="en-US" sz="1600" dirty="0"/>
          </a:p>
        </p:txBody>
      </p:sp>
      <p:sp>
        <p:nvSpPr>
          <p:cNvPr id="19" name="Text 16"/>
          <p:cNvSpPr/>
          <p:nvPr/>
        </p:nvSpPr>
        <p:spPr>
          <a:xfrm>
            <a:off x="590550" y="2453640"/>
            <a:ext cx="2538095" cy="2874963"/>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Our analysis reveals that popular songs cluster around 120-130 BPM and have a duration of 3 minutes 20 seconds to 4 minutes 10 seconds. These findings suggest an optimal range for song structure that aligns with listener preferences.</a:t>
            </a:r>
            <a:endParaRPr lang="en-US" sz="1600" dirty="0"/>
          </a:p>
        </p:txBody>
      </p:sp>
      <p:sp>
        <p:nvSpPr>
          <p:cNvPr id="20" name="Text 17"/>
          <p:cNvSpPr/>
          <p:nvPr/>
        </p:nvSpPr>
        <p:spPr>
          <a:xfrm>
            <a:off x="3473450" y="1610360"/>
            <a:ext cx="2538095" cy="276225"/>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Time Signature</a:t>
            </a:r>
            <a:endParaRPr lang="en-US" sz="1600" dirty="0"/>
          </a:p>
        </p:txBody>
      </p:sp>
      <p:sp>
        <p:nvSpPr>
          <p:cNvPr id="21" name="Text 18"/>
          <p:cNvSpPr/>
          <p:nvPr/>
        </p:nvSpPr>
        <p:spPr>
          <a:xfrm>
            <a:off x="3473450" y="2453640"/>
            <a:ext cx="2538095" cy="2299891"/>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Songs in 4/4 time signature dominate the popular category. This common rhythm is associated with higher danceability and popularity, indicating that a strong, familiar beat is a key driver of success.</a:t>
            </a:r>
            <a:endParaRPr lang="en-US" sz="1600" dirty="0"/>
          </a:p>
        </p:txBody>
      </p:sp>
      <p:sp>
        <p:nvSpPr>
          <p:cNvPr id="22" name="Text 19"/>
          <p:cNvSpPr/>
          <p:nvPr/>
        </p:nvSpPr>
        <p:spPr>
          <a:xfrm>
            <a:off x="6229350" y="1610360"/>
            <a:ext cx="2538095" cy="581025"/>
          </a:xfrm>
          <a:prstGeom prst="rect">
            <a:avLst/>
          </a:prstGeom>
          <a:noFill/>
          <a:ln/>
        </p:spPr>
        <p:txBody>
          <a:bodyPr wrap="square" lIns="91440" tIns="45720" rIns="91440" bIns="45720" rtlCol="0" anchor="t">
            <a:spAutoFit/>
          </a:bodyPr>
          <a:lstStyle/>
          <a:p>
            <a:pPr>
              <a:lnSpc>
                <a:spcPct val="100000"/>
              </a:lnSpc>
            </a:pPr>
            <a:r>
              <a:rPr lang="en-US" sz="1800" b="1" dirty="0">
                <a:solidFill>
                  <a:srgbClr val="DBB479"/>
                </a:solidFill>
                <a:latin typeface="MiSans" pitchFamily="34" charset="0"/>
                <a:ea typeface="MiSans" pitchFamily="34" charset="-122"/>
                <a:cs typeface="MiSans" pitchFamily="34" charset="-120"/>
              </a:rPr>
              <a:t>Energy and Loudness</a:t>
            </a:r>
            <a:endParaRPr lang="en-US" sz="1600" dirty="0"/>
          </a:p>
        </p:txBody>
      </p:sp>
      <p:sp>
        <p:nvSpPr>
          <p:cNvPr id="23" name="Text 20"/>
          <p:cNvSpPr/>
          <p:nvPr/>
        </p:nvSpPr>
        <p:spPr>
          <a:xfrm>
            <a:off x="6229350" y="2453640"/>
            <a:ext cx="2538095" cy="2874963"/>
          </a:xfrm>
          <a:prstGeom prst="rect">
            <a:avLst/>
          </a:prstGeom>
          <a:noFill/>
          <a:ln/>
        </p:spPr>
        <p:txBody>
          <a:bodyPr wrap="square" lIns="91440" tIns="45720" rIns="91440" bIns="45720" rtlCol="0" anchor="t">
            <a:spAutoFit/>
          </a:bodyPr>
          <a:lstStyle/>
          <a:p>
            <a:pPr>
              <a:lnSpc>
                <a:spcPct val="130000"/>
              </a:lnSpc>
            </a:pPr>
            <a:r>
              <a:rPr lang="en-US" sz="1400" dirty="0">
                <a:solidFill>
                  <a:srgbClr val="2C3741"/>
                </a:solidFill>
                <a:latin typeface="MiSans" pitchFamily="34" charset="0"/>
                <a:ea typeface="MiSans" pitchFamily="34" charset="-122"/>
                <a:cs typeface="MiSans" pitchFamily="34" charset="-120"/>
              </a:rPr>
              <a:t>High energy and loudness are significant predictors of popularity. These features reflect modern production standards and listener preferences, suggesting that mastering for perceived volume and energy is crucial for hit songs.</a:t>
            </a:r>
            <a:endParaRPr lang="en-US" sz="1600" dirty="0"/>
          </a:p>
        </p:txBody>
      </p:sp>
      <p:sp>
        <p:nvSpPr>
          <p:cNvPr id="24" name="Text 21"/>
          <p:cNvSpPr/>
          <p:nvPr/>
        </p:nvSpPr>
        <p:spPr>
          <a:xfrm>
            <a:off x="524510" y="5588000"/>
            <a:ext cx="10778400" cy="276225"/>
          </a:xfrm>
          <a:prstGeom prst="rect">
            <a:avLst/>
          </a:prstGeom>
          <a:noFill/>
          <a:ln/>
        </p:spPr>
        <p:txBody>
          <a:bodyPr wrap="square" lIns="91440" tIns="45720" rIns="91440" bIns="4572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Release Year</a:t>
            </a:r>
            <a:endParaRPr lang="en-US" sz="1600" dirty="0"/>
          </a:p>
        </p:txBody>
      </p:sp>
      <p:sp>
        <p:nvSpPr>
          <p:cNvPr id="25" name="Text 22"/>
          <p:cNvSpPr/>
          <p:nvPr/>
        </p:nvSpPr>
        <p:spPr>
          <a:xfrm>
            <a:off x="524510" y="5956300"/>
            <a:ext cx="10777220" cy="629531"/>
          </a:xfrm>
          <a:prstGeom prst="rect">
            <a:avLst/>
          </a:prstGeom>
          <a:noFill/>
          <a:ln/>
        </p:spPr>
        <p:txBody>
          <a:bodyPr wrap="square" lIns="91440" tIns="45720" rIns="9144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The data shows that songs released between 1954 and 2024 dominate popularity rankings. This highlights the importance of aligning with contemporary sonic standards and evolving listener tastes.</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28-15:22:03-d3ce46os8jdo4os5dcsg.png"/>
          <p:cNvPicPr>
            <a:picLocks noChangeAspect="1"/>
          </p:cNvPicPr>
          <p:nvPr/>
        </p:nvPicPr>
        <p:blipFill>
          <a:blip r:embed="rId3"/>
          <a:srcRect l="5" r="5"/>
          <a:stretch/>
        </p:blipFill>
        <p:spPr>
          <a:xfrm>
            <a:off x="-9525" y="-22225"/>
            <a:ext cx="12214860" cy="6910070"/>
          </a:xfrm>
          <a:prstGeom prst="rect">
            <a:avLst/>
          </a:prstGeom>
        </p:spPr>
      </p:pic>
      <p:sp>
        <p:nvSpPr>
          <p:cNvPr id="3" name="Shape 0"/>
          <p:cNvSpPr/>
          <p:nvPr/>
        </p:nvSpPr>
        <p:spPr>
          <a:xfrm>
            <a:off x="5172075" y="1997710"/>
            <a:ext cx="988695" cy="760730"/>
          </a:xfrm>
          <a:prstGeom prst="rect">
            <a:avLst/>
          </a:prstGeom>
          <a:solidFill>
            <a:srgbClr val="FFFFFF"/>
          </a:solidFill>
          <a:ln/>
        </p:spPr>
        <p:txBody>
          <a:bodyPr/>
          <a:lstStyle/>
          <a:p>
            <a:endParaRPr lang="en-US" noProof="0" dirty="0"/>
          </a:p>
        </p:txBody>
      </p:sp>
      <p:sp>
        <p:nvSpPr>
          <p:cNvPr id="4" name="Text 1"/>
          <p:cNvSpPr/>
          <p:nvPr/>
        </p:nvSpPr>
        <p:spPr>
          <a:xfrm>
            <a:off x="5172075" y="1997710"/>
            <a:ext cx="988695" cy="760730"/>
          </a:xfrm>
          <a:prstGeom prst="rect">
            <a:avLst/>
          </a:prstGeom>
          <a:noFill/>
          <a:ln/>
        </p:spPr>
        <p:txBody>
          <a:bodyPr wrap="square" lIns="45720" tIns="91440" rIns="91440" bIns="45720" rtlCol="0" anchor="ctr"/>
          <a:lstStyle/>
          <a:p>
            <a:pPr>
              <a:lnSpc>
                <a:spcPct val="100000"/>
              </a:lnSpc>
            </a:pPr>
            <a:endParaRPr lang="en-US" sz="1600" noProof="0" dirty="0"/>
          </a:p>
        </p:txBody>
      </p:sp>
      <p:sp>
        <p:nvSpPr>
          <p:cNvPr id="5" name="Text 2"/>
          <p:cNvSpPr/>
          <p:nvPr/>
        </p:nvSpPr>
        <p:spPr>
          <a:xfrm>
            <a:off x="5092065" y="2949575"/>
            <a:ext cx="6986905" cy="1015365"/>
          </a:xfrm>
          <a:prstGeom prst="rect">
            <a:avLst/>
          </a:prstGeom>
          <a:noFill/>
          <a:ln/>
        </p:spPr>
        <p:txBody>
          <a:bodyPr wrap="square" lIns="91440" tIns="45720" rIns="91440" bIns="45720" rtlCol="0" anchor="t"/>
          <a:lstStyle/>
          <a:p>
            <a:pPr>
              <a:lnSpc>
                <a:spcPct val="100000"/>
              </a:lnSpc>
            </a:pPr>
            <a:r>
              <a:rPr lang="en-US" sz="4000" b="1" noProof="0" dirty="0">
                <a:solidFill>
                  <a:srgbClr val="212931"/>
                </a:solidFill>
                <a:latin typeface="MiSans" pitchFamily="34" charset="0"/>
                <a:ea typeface="MiSans" pitchFamily="34" charset="-122"/>
                <a:cs typeface="MiSans" pitchFamily="34" charset="-120"/>
              </a:rPr>
              <a:t>Methodology</a:t>
            </a:r>
            <a:endParaRPr lang="en-US" sz="1600" noProof="0" dirty="0"/>
          </a:p>
        </p:txBody>
      </p:sp>
      <p:sp>
        <p:nvSpPr>
          <p:cNvPr id="6" name="Text 3"/>
          <p:cNvSpPr/>
          <p:nvPr/>
        </p:nvSpPr>
        <p:spPr>
          <a:xfrm>
            <a:off x="254000" y="2086610"/>
            <a:ext cx="3128010" cy="862965"/>
          </a:xfrm>
          <a:prstGeom prst="rect">
            <a:avLst/>
          </a:prstGeom>
          <a:noFill/>
          <a:ln/>
        </p:spPr>
        <p:txBody>
          <a:bodyPr wrap="square" lIns="91440" tIns="45720" rIns="91440" bIns="45720" rtlCol="0" anchor="t"/>
          <a:lstStyle/>
          <a:p>
            <a:pPr>
              <a:lnSpc>
                <a:spcPct val="100000"/>
              </a:lnSpc>
            </a:pPr>
            <a:r>
              <a:rPr lang="en-US" sz="16600" b="1" noProof="0" dirty="0">
                <a:solidFill>
                  <a:srgbClr val="FFFFFF"/>
                </a:solidFill>
                <a:latin typeface="MiSans" pitchFamily="34" charset="0"/>
                <a:ea typeface="MiSans" pitchFamily="34" charset="-122"/>
                <a:cs typeface="MiSans" pitchFamily="34" charset="-120"/>
              </a:rPr>
              <a:t>03</a:t>
            </a:r>
            <a:endParaRPr lang="en-US" sz="1600" noProof="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00000"/>
      </a:dk2>
      <a:lt2>
        <a:srgbClr val="00007D"/>
      </a:lt2>
      <a:accent1>
        <a:srgbClr val="D3BDA6"/>
      </a:accent1>
      <a:accent2>
        <a:srgbClr val="DBB479"/>
      </a:accent2>
      <a:accent3>
        <a:srgbClr val="AB8A7D"/>
      </a:accent3>
      <a:accent4>
        <a:srgbClr val="2C3741"/>
      </a:accent4>
      <a:accent5>
        <a:srgbClr val="2C3741"/>
      </a:accent5>
      <a:accent6>
        <a:srgbClr val="DBB47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TotalTime>
  <Words>1172</Words>
  <Application>Microsoft Office PowerPoint</Application>
  <PresentationFormat>Widescreen</PresentationFormat>
  <Paragraphs>124</Paragraphs>
  <Slides>24</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Hit Songs: Data-Driven Insights</dc:title>
  <dc:subject>Unlocking Hit Songs: Data-Driven Insights</dc:subject>
  <dc:creator>Kimi</dc:creator>
  <cp:lastModifiedBy>Luis Cantanhaede</cp:lastModifiedBy>
  <cp:revision>2</cp:revision>
  <dcterms:created xsi:type="dcterms:W3CDTF">2025-11-12T11:34:42Z</dcterms:created>
  <dcterms:modified xsi:type="dcterms:W3CDTF">2025-11-12T12:17:51Z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{"Label":"Unlocking Hit Songs: Data-Driven Insights","ContentProducer":"001191110108MACG2KBH8F10000","ProduceID":"d4a70m6p4uo0cpdhojfg","ReservedCode1":"","ContentPropagator":"001191110108MACG2KBH8F20000","PropagateID":"d4a70m6p4uo0cpdhojfg","ReservedCode2":""}</vt:lpwstr>
  </property>
</Properties>
</file>